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Lst>
  <p:notesMasterIdLst>
    <p:notesMasterId r:id="rId43"/>
  </p:notesMasterIdLst>
  <p:handoutMasterIdLst>
    <p:handoutMasterId r:id="rId44"/>
  </p:handoutMasterIdLst>
  <p:sldIdLst>
    <p:sldId id="305" r:id="rId3"/>
    <p:sldId id="1038" r:id="rId4"/>
    <p:sldId id="306" r:id="rId5"/>
    <p:sldId id="307" r:id="rId6"/>
    <p:sldId id="358" r:id="rId7"/>
    <p:sldId id="371" r:id="rId8"/>
    <p:sldId id="1040" r:id="rId9"/>
    <p:sldId id="1039" r:id="rId10"/>
    <p:sldId id="357" r:id="rId11"/>
    <p:sldId id="1042" r:id="rId12"/>
    <p:sldId id="1043" r:id="rId13"/>
    <p:sldId id="1044" r:id="rId14"/>
    <p:sldId id="1045" r:id="rId15"/>
    <p:sldId id="1059" r:id="rId16"/>
    <p:sldId id="1060" r:id="rId17"/>
    <p:sldId id="1061" r:id="rId18"/>
    <p:sldId id="1057" r:id="rId19"/>
    <p:sldId id="1064" r:id="rId20"/>
    <p:sldId id="1041" r:id="rId21"/>
    <p:sldId id="1046" r:id="rId22"/>
    <p:sldId id="1047" r:id="rId23"/>
    <p:sldId id="1048" r:id="rId24"/>
    <p:sldId id="1049" r:id="rId25"/>
    <p:sldId id="1050" r:id="rId26"/>
    <p:sldId id="370" r:id="rId27"/>
    <p:sldId id="449" r:id="rId28"/>
    <p:sldId id="354" r:id="rId29"/>
    <p:sldId id="1055" r:id="rId30"/>
    <p:sldId id="1051" r:id="rId31"/>
    <p:sldId id="1052" r:id="rId32"/>
    <p:sldId id="1053" r:id="rId33"/>
    <p:sldId id="1024" r:id="rId34"/>
    <p:sldId id="1022" r:id="rId35"/>
    <p:sldId id="1026" r:id="rId36"/>
    <p:sldId id="1025" r:id="rId37"/>
    <p:sldId id="1023" r:id="rId38"/>
    <p:sldId id="1065" r:id="rId39"/>
    <p:sldId id="1056" r:id="rId40"/>
    <p:sldId id="1066" r:id="rId41"/>
    <p:sldId id="35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2 - Title/Presentor - Pick 1" id="{47E0E949-B665-5547-AF91-99293714FB35}">
          <p14:sldIdLst>
            <p14:sldId id="305"/>
            <p14:sldId id="1038"/>
            <p14:sldId id="306"/>
            <p14:sldId id="307"/>
            <p14:sldId id="358"/>
            <p14:sldId id="371"/>
            <p14:sldId id="1040"/>
            <p14:sldId id="1039"/>
            <p14:sldId id="357"/>
            <p14:sldId id="1042"/>
            <p14:sldId id="1043"/>
            <p14:sldId id="1044"/>
            <p14:sldId id="1045"/>
            <p14:sldId id="1059"/>
            <p14:sldId id="1060"/>
            <p14:sldId id="1061"/>
            <p14:sldId id="1057"/>
            <p14:sldId id="1064"/>
            <p14:sldId id="1041"/>
            <p14:sldId id="1046"/>
            <p14:sldId id="1047"/>
            <p14:sldId id="1048"/>
            <p14:sldId id="1049"/>
            <p14:sldId id="1050"/>
            <p14:sldId id="370"/>
            <p14:sldId id="449"/>
            <p14:sldId id="354"/>
            <p14:sldId id="1055"/>
            <p14:sldId id="1051"/>
            <p14:sldId id="1052"/>
            <p14:sldId id="1053"/>
            <p14:sldId id="1024"/>
            <p14:sldId id="1022"/>
            <p14:sldId id="1026"/>
            <p14:sldId id="1025"/>
            <p14:sldId id="1023"/>
            <p14:sldId id="1065"/>
            <p14:sldId id="1056"/>
            <p14:sldId id="1066"/>
            <p14:sldId id="3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000"/>
    <a:srgbClr val="BC2E48"/>
    <a:srgbClr val="F967E8"/>
    <a:srgbClr val="707272"/>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6470BF-10B6-4D24-B17C-57C4750AC32E}" v="1880" dt="2024-05-08T21:49:26.2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87006" autoAdjust="0"/>
  </p:normalViewPr>
  <p:slideViewPr>
    <p:cSldViewPr snapToGrid="0" snapToObjects="1">
      <p:cViewPr varScale="1">
        <p:scale>
          <a:sx n="99" d="100"/>
          <a:sy n="99" d="100"/>
        </p:scale>
        <p:origin x="258"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B20DEE-F33F-4BF9-85AC-4D3EFEC2BD1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F786AD93-38F0-4095-A75C-3B3C2C30CA90}">
      <dgm:prSet phldrT="[Text]"/>
      <dgm:spPr/>
      <dgm:t>
        <a:bodyPr/>
        <a:lstStyle/>
        <a:p>
          <a:r>
            <a:rPr lang="en-US" dirty="0"/>
            <a:t>Conceptualization</a:t>
          </a:r>
        </a:p>
      </dgm:t>
    </dgm:pt>
    <dgm:pt modelId="{B6C582A8-BA02-4E96-B281-D4A248ABDC22}" type="parTrans" cxnId="{5B0BD7FC-92E8-411F-AFC7-7683CB02C495}">
      <dgm:prSet/>
      <dgm:spPr/>
      <dgm:t>
        <a:bodyPr/>
        <a:lstStyle/>
        <a:p>
          <a:endParaRPr lang="en-US"/>
        </a:p>
      </dgm:t>
    </dgm:pt>
    <dgm:pt modelId="{C59B1567-FF88-4671-B1D1-BDCE2E1D1ACC}" type="sibTrans" cxnId="{5B0BD7FC-92E8-411F-AFC7-7683CB02C495}">
      <dgm:prSet/>
      <dgm:spPr/>
      <dgm:t>
        <a:bodyPr/>
        <a:lstStyle/>
        <a:p>
          <a:endParaRPr lang="en-US"/>
        </a:p>
      </dgm:t>
    </dgm:pt>
    <dgm:pt modelId="{3671E9DC-DEA8-41BE-B419-03001D63EB1D}">
      <dgm:prSet phldrT="[Text]"/>
      <dgm:spPr/>
      <dgm:t>
        <a:bodyPr/>
        <a:lstStyle/>
        <a:p>
          <a:r>
            <a:rPr lang="en-US" dirty="0"/>
            <a:t>Determine need and demand</a:t>
          </a:r>
        </a:p>
      </dgm:t>
    </dgm:pt>
    <dgm:pt modelId="{39F18795-AB54-411C-9DB4-2B87B1AEF9DA}" type="parTrans" cxnId="{298B3B4F-46FA-4E19-9C09-5B4284CC8AC6}">
      <dgm:prSet/>
      <dgm:spPr/>
      <dgm:t>
        <a:bodyPr/>
        <a:lstStyle/>
        <a:p>
          <a:endParaRPr lang="en-US"/>
        </a:p>
      </dgm:t>
    </dgm:pt>
    <dgm:pt modelId="{D71C487A-944E-4E34-B499-E35084E98B39}" type="sibTrans" cxnId="{298B3B4F-46FA-4E19-9C09-5B4284CC8AC6}">
      <dgm:prSet/>
      <dgm:spPr/>
      <dgm:t>
        <a:bodyPr/>
        <a:lstStyle/>
        <a:p>
          <a:endParaRPr lang="en-US"/>
        </a:p>
      </dgm:t>
    </dgm:pt>
    <dgm:pt modelId="{63D7D7A9-1220-4034-AB95-C6F31EFAC3E2}">
      <dgm:prSet phldrT="[Text]"/>
      <dgm:spPr/>
      <dgm:t>
        <a:bodyPr/>
        <a:lstStyle/>
        <a:p>
          <a:r>
            <a:rPr lang="en-US" dirty="0"/>
            <a:t>Establish evidence base</a:t>
          </a:r>
        </a:p>
      </dgm:t>
    </dgm:pt>
    <dgm:pt modelId="{F709F201-3C32-45DF-B32B-F99ED2665BC7}" type="parTrans" cxnId="{31642482-63EB-4DF5-995D-1FBBD35333D8}">
      <dgm:prSet/>
      <dgm:spPr/>
      <dgm:t>
        <a:bodyPr/>
        <a:lstStyle/>
        <a:p>
          <a:endParaRPr lang="en-US"/>
        </a:p>
      </dgm:t>
    </dgm:pt>
    <dgm:pt modelId="{CB42A5D5-48D7-4F77-BE65-8D3AB036EC0F}" type="sibTrans" cxnId="{31642482-63EB-4DF5-995D-1FBBD35333D8}">
      <dgm:prSet/>
      <dgm:spPr/>
      <dgm:t>
        <a:bodyPr/>
        <a:lstStyle/>
        <a:p>
          <a:endParaRPr lang="en-US"/>
        </a:p>
      </dgm:t>
    </dgm:pt>
    <dgm:pt modelId="{636D4A14-BD39-4AE4-99AD-849DD2D2C7B6}">
      <dgm:prSet phldrT="[Text]"/>
      <dgm:spPr/>
      <dgm:t>
        <a:bodyPr/>
        <a:lstStyle/>
        <a:p>
          <a:r>
            <a:rPr lang="en-US" dirty="0"/>
            <a:t>Design</a:t>
          </a:r>
        </a:p>
      </dgm:t>
    </dgm:pt>
    <dgm:pt modelId="{6E06A23E-B2FB-41A0-ABAA-173B9305751F}" type="parTrans" cxnId="{A2C98D22-7F13-42F0-B3FF-8DE9854FC5BA}">
      <dgm:prSet/>
      <dgm:spPr/>
      <dgm:t>
        <a:bodyPr/>
        <a:lstStyle/>
        <a:p>
          <a:endParaRPr lang="en-US"/>
        </a:p>
      </dgm:t>
    </dgm:pt>
    <dgm:pt modelId="{C41E90B7-C3AF-4137-93D3-690DC8B4B90F}" type="sibTrans" cxnId="{A2C98D22-7F13-42F0-B3FF-8DE9854FC5BA}">
      <dgm:prSet/>
      <dgm:spPr/>
      <dgm:t>
        <a:bodyPr/>
        <a:lstStyle/>
        <a:p>
          <a:endParaRPr lang="en-US"/>
        </a:p>
      </dgm:t>
    </dgm:pt>
    <dgm:pt modelId="{E21D376B-3200-4A9B-B1A8-AE82DE09AA6B}">
      <dgm:prSet phldrT="[Text]"/>
      <dgm:spPr/>
      <dgm:t>
        <a:bodyPr/>
        <a:lstStyle/>
        <a:p>
          <a:r>
            <a:rPr lang="en-US" dirty="0"/>
            <a:t>Design message, package, and distribution</a:t>
          </a:r>
        </a:p>
      </dgm:t>
    </dgm:pt>
    <dgm:pt modelId="{DEB0F53D-4DD4-4E75-8455-B6E8EFE2BDC5}" type="parTrans" cxnId="{36FC8340-E13F-4092-AE3C-19BE38D77B52}">
      <dgm:prSet/>
      <dgm:spPr/>
      <dgm:t>
        <a:bodyPr/>
        <a:lstStyle/>
        <a:p>
          <a:endParaRPr lang="en-US"/>
        </a:p>
      </dgm:t>
    </dgm:pt>
    <dgm:pt modelId="{9E655B09-6FAF-4F2E-BEF0-63F92B947370}" type="sibTrans" cxnId="{36FC8340-E13F-4092-AE3C-19BE38D77B52}">
      <dgm:prSet/>
      <dgm:spPr/>
      <dgm:t>
        <a:bodyPr/>
        <a:lstStyle/>
        <a:p>
          <a:endParaRPr lang="en-US"/>
        </a:p>
      </dgm:t>
    </dgm:pt>
    <dgm:pt modelId="{CF323AE9-CEDA-4B16-8118-53F958D3330C}">
      <dgm:prSet phldrT="[Text]"/>
      <dgm:spPr/>
      <dgm:t>
        <a:bodyPr/>
        <a:lstStyle/>
        <a:p>
          <a:r>
            <a:rPr lang="en-US" dirty="0"/>
            <a:t>Dissemination</a:t>
          </a:r>
        </a:p>
      </dgm:t>
    </dgm:pt>
    <dgm:pt modelId="{A1E04CA0-54F9-4598-87CA-CC4664BD0E3A}" type="parTrans" cxnId="{1EAF1E76-D682-424A-B875-D53F5A8BDEAF}">
      <dgm:prSet/>
      <dgm:spPr/>
      <dgm:t>
        <a:bodyPr/>
        <a:lstStyle/>
        <a:p>
          <a:endParaRPr lang="en-US"/>
        </a:p>
      </dgm:t>
    </dgm:pt>
    <dgm:pt modelId="{005E7763-9110-448C-A9FA-F2F031F2422C}" type="sibTrans" cxnId="{1EAF1E76-D682-424A-B875-D53F5A8BDEAF}">
      <dgm:prSet/>
      <dgm:spPr/>
      <dgm:t>
        <a:bodyPr/>
        <a:lstStyle/>
        <a:p>
          <a:endParaRPr lang="en-US"/>
        </a:p>
      </dgm:t>
    </dgm:pt>
    <dgm:pt modelId="{17F65507-9520-4EB5-A468-AF6192853D5D}">
      <dgm:prSet phldrT="[Text]"/>
      <dgm:spPr/>
      <dgm:t>
        <a:bodyPr/>
        <a:lstStyle/>
        <a:p>
          <a:r>
            <a:rPr lang="en-US" dirty="0"/>
            <a:t>Distribute products to intended audiences</a:t>
          </a:r>
        </a:p>
      </dgm:t>
    </dgm:pt>
    <dgm:pt modelId="{E02AD293-A568-41E8-B850-29D5DDD6ACFD}" type="parTrans" cxnId="{79DB692F-B182-4101-8E0E-B9E40891E0A0}">
      <dgm:prSet/>
      <dgm:spPr/>
      <dgm:t>
        <a:bodyPr/>
        <a:lstStyle/>
        <a:p>
          <a:endParaRPr lang="en-US"/>
        </a:p>
      </dgm:t>
    </dgm:pt>
    <dgm:pt modelId="{6650C48B-AE5B-4D74-9C40-B9FEBD42725E}" type="sibTrans" cxnId="{79DB692F-B182-4101-8E0E-B9E40891E0A0}">
      <dgm:prSet/>
      <dgm:spPr/>
      <dgm:t>
        <a:bodyPr/>
        <a:lstStyle/>
        <a:p>
          <a:endParaRPr lang="en-US"/>
        </a:p>
      </dgm:t>
    </dgm:pt>
    <dgm:pt modelId="{64FEBF05-74E9-41DD-9D7E-FAC599D75ADD}">
      <dgm:prSet phldrT="[Text]"/>
      <dgm:spPr/>
      <dgm:t>
        <a:bodyPr/>
        <a:lstStyle/>
        <a:p>
          <a:r>
            <a:rPr lang="en-US" dirty="0"/>
            <a:t>Impact</a:t>
          </a:r>
        </a:p>
      </dgm:t>
    </dgm:pt>
    <dgm:pt modelId="{60C30C01-C281-446D-8860-973B23017549}" type="parTrans" cxnId="{BA3BB083-B215-46C8-BB08-EBA663A0B1BB}">
      <dgm:prSet/>
      <dgm:spPr/>
      <dgm:t>
        <a:bodyPr/>
        <a:lstStyle/>
        <a:p>
          <a:endParaRPr lang="en-US"/>
        </a:p>
      </dgm:t>
    </dgm:pt>
    <dgm:pt modelId="{F92479D5-37E8-48ED-81B4-DE3178DEA710}" type="sibTrans" cxnId="{BA3BB083-B215-46C8-BB08-EBA663A0B1BB}">
      <dgm:prSet/>
      <dgm:spPr/>
      <dgm:t>
        <a:bodyPr/>
        <a:lstStyle/>
        <a:p>
          <a:endParaRPr lang="en-US"/>
        </a:p>
      </dgm:t>
    </dgm:pt>
    <dgm:pt modelId="{CF463776-E15F-4869-ACF1-C64C8856DA00}">
      <dgm:prSet phldrT="[Text]"/>
      <dgm:spPr/>
      <dgm:t>
        <a:bodyPr/>
        <a:lstStyle/>
        <a:p>
          <a:r>
            <a:rPr lang="en-US" dirty="0"/>
            <a:t>Select outcomes to be measured</a:t>
          </a:r>
        </a:p>
      </dgm:t>
    </dgm:pt>
    <dgm:pt modelId="{EFEAA604-79C1-4985-8228-A6295F39F08C}" type="parTrans" cxnId="{580A8152-D6C3-4717-AFD9-F78D77DBC4AE}">
      <dgm:prSet/>
      <dgm:spPr/>
      <dgm:t>
        <a:bodyPr/>
        <a:lstStyle/>
        <a:p>
          <a:endParaRPr lang="en-US"/>
        </a:p>
      </dgm:t>
    </dgm:pt>
    <dgm:pt modelId="{67D7F4D6-75EA-4F15-A9E5-7E2B6E670AFD}" type="sibTrans" cxnId="{580A8152-D6C3-4717-AFD9-F78D77DBC4AE}">
      <dgm:prSet/>
      <dgm:spPr/>
      <dgm:t>
        <a:bodyPr/>
        <a:lstStyle/>
        <a:p>
          <a:endParaRPr lang="en-US"/>
        </a:p>
      </dgm:t>
    </dgm:pt>
    <dgm:pt modelId="{D33F4B2B-9EA0-4FC9-9CE3-297D7B03CDB9}">
      <dgm:prSet/>
      <dgm:spPr/>
      <dgm:t>
        <a:bodyPr/>
        <a:lstStyle/>
        <a:p>
          <a:r>
            <a:rPr lang="en-US" dirty="0"/>
            <a:t>Measure outcomes</a:t>
          </a:r>
        </a:p>
      </dgm:t>
    </dgm:pt>
    <dgm:pt modelId="{E56A90B8-8328-4E6E-9B97-7A577C3AE418}" type="parTrans" cxnId="{B0A8B776-B669-44CE-87AA-17691CAD0AAD}">
      <dgm:prSet/>
      <dgm:spPr/>
      <dgm:t>
        <a:bodyPr/>
        <a:lstStyle/>
        <a:p>
          <a:endParaRPr lang="en-US"/>
        </a:p>
      </dgm:t>
    </dgm:pt>
    <dgm:pt modelId="{FEB2EEB4-1F1A-4918-9510-A108BD906126}" type="sibTrans" cxnId="{B0A8B776-B669-44CE-87AA-17691CAD0AAD}">
      <dgm:prSet/>
      <dgm:spPr/>
      <dgm:t>
        <a:bodyPr/>
        <a:lstStyle/>
        <a:p>
          <a:endParaRPr lang="en-US"/>
        </a:p>
      </dgm:t>
    </dgm:pt>
    <dgm:pt modelId="{728C8FDE-63C6-42DC-961A-0BB333BC15F0}">
      <dgm:prSet/>
      <dgm:spPr/>
      <dgm:t>
        <a:bodyPr/>
        <a:lstStyle/>
        <a:p>
          <a:r>
            <a:rPr lang="en-US" dirty="0"/>
            <a:t>Adoption</a:t>
          </a:r>
        </a:p>
      </dgm:t>
    </dgm:pt>
    <dgm:pt modelId="{948ED4EB-5891-4854-A72D-B262A287B4BD}" type="parTrans" cxnId="{B4C6A373-6CE5-4510-B2BB-5155420CF459}">
      <dgm:prSet/>
      <dgm:spPr/>
      <dgm:t>
        <a:bodyPr/>
        <a:lstStyle/>
        <a:p>
          <a:endParaRPr lang="en-US"/>
        </a:p>
      </dgm:t>
    </dgm:pt>
    <dgm:pt modelId="{D14D8F76-1029-4984-92AB-EEC47BE3F44A}" type="sibTrans" cxnId="{B4C6A373-6CE5-4510-B2BB-5155420CF459}">
      <dgm:prSet/>
      <dgm:spPr/>
      <dgm:t>
        <a:bodyPr/>
        <a:lstStyle/>
        <a:p>
          <a:endParaRPr lang="en-US"/>
        </a:p>
      </dgm:t>
    </dgm:pt>
    <dgm:pt modelId="{BD4FECC7-520C-4573-9871-09BAD8F08711}">
      <dgm:prSet/>
      <dgm:spPr/>
      <dgm:t>
        <a:bodyPr/>
        <a:lstStyle/>
        <a:p>
          <a:r>
            <a:rPr lang="en-US" dirty="0"/>
            <a:t>Sustainment</a:t>
          </a:r>
        </a:p>
      </dgm:t>
    </dgm:pt>
    <dgm:pt modelId="{F59E90B3-9269-40B9-8C1B-B956B699424F}" type="parTrans" cxnId="{570BDBE2-B999-4F37-9B35-C7D0EC700D2A}">
      <dgm:prSet/>
      <dgm:spPr/>
      <dgm:t>
        <a:bodyPr/>
        <a:lstStyle/>
        <a:p>
          <a:endParaRPr lang="en-US"/>
        </a:p>
      </dgm:t>
    </dgm:pt>
    <dgm:pt modelId="{147D800B-8752-4E62-83E7-8A13F89AD940}" type="sibTrans" cxnId="{570BDBE2-B999-4F37-9B35-C7D0EC700D2A}">
      <dgm:prSet/>
      <dgm:spPr/>
      <dgm:t>
        <a:bodyPr/>
        <a:lstStyle/>
        <a:p>
          <a:endParaRPr lang="en-US"/>
        </a:p>
      </dgm:t>
    </dgm:pt>
    <dgm:pt modelId="{DBD1935C-3D38-44EE-9666-7ED1379C463F}">
      <dgm:prSet/>
      <dgm:spPr/>
      <dgm:t>
        <a:bodyPr/>
        <a:lstStyle/>
        <a:p>
          <a:r>
            <a:rPr lang="en-US" dirty="0"/>
            <a:t>Benefits to patients and families</a:t>
          </a:r>
        </a:p>
      </dgm:t>
    </dgm:pt>
    <dgm:pt modelId="{5292AFA6-F764-4D03-B607-BB6FA784DC6B}" type="parTrans" cxnId="{7222BAAD-9FA9-4D49-B1BB-1E3E95B43858}">
      <dgm:prSet/>
      <dgm:spPr/>
      <dgm:t>
        <a:bodyPr/>
        <a:lstStyle/>
        <a:p>
          <a:endParaRPr lang="en-US"/>
        </a:p>
      </dgm:t>
    </dgm:pt>
    <dgm:pt modelId="{861DE8E2-0A8D-4805-8186-013E688ADE9A}" type="sibTrans" cxnId="{7222BAAD-9FA9-4D49-B1BB-1E3E95B43858}">
      <dgm:prSet/>
      <dgm:spPr/>
      <dgm:t>
        <a:bodyPr/>
        <a:lstStyle/>
        <a:p>
          <a:endParaRPr lang="en-US"/>
        </a:p>
      </dgm:t>
    </dgm:pt>
    <dgm:pt modelId="{5299FF37-B4F9-4861-B757-1C5A65BF3BA9}" type="pres">
      <dgm:prSet presAssocID="{B3B20DEE-F33F-4BF9-85AC-4D3EFEC2BD12}" presName="Name0" presStyleCnt="0">
        <dgm:presLayoutVars>
          <dgm:dir/>
          <dgm:animLvl val="lvl"/>
          <dgm:resizeHandles val="exact"/>
        </dgm:presLayoutVars>
      </dgm:prSet>
      <dgm:spPr/>
    </dgm:pt>
    <dgm:pt modelId="{03FE4A1A-D9A5-4AED-B17A-40061D1EA923}" type="pres">
      <dgm:prSet presAssocID="{F786AD93-38F0-4095-A75C-3B3C2C30CA90}" presName="composite" presStyleCnt="0"/>
      <dgm:spPr/>
    </dgm:pt>
    <dgm:pt modelId="{AAD95EDD-CDA0-4102-BF96-73029AA0402C}" type="pres">
      <dgm:prSet presAssocID="{F786AD93-38F0-4095-A75C-3B3C2C30CA90}" presName="parTx" presStyleLbl="alignNode1" presStyleIdx="0" presStyleCnt="4">
        <dgm:presLayoutVars>
          <dgm:chMax val="0"/>
          <dgm:chPref val="0"/>
          <dgm:bulletEnabled val="1"/>
        </dgm:presLayoutVars>
      </dgm:prSet>
      <dgm:spPr/>
    </dgm:pt>
    <dgm:pt modelId="{FD4A3ECC-A089-4E1C-8329-D3FFD5C9C976}" type="pres">
      <dgm:prSet presAssocID="{F786AD93-38F0-4095-A75C-3B3C2C30CA90}" presName="desTx" presStyleLbl="alignAccFollowNode1" presStyleIdx="0" presStyleCnt="4">
        <dgm:presLayoutVars>
          <dgm:bulletEnabled val="1"/>
        </dgm:presLayoutVars>
      </dgm:prSet>
      <dgm:spPr/>
    </dgm:pt>
    <dgm:pt modelId="{9ACBF4B4-58F5-41CD-9D5D-A82ADB2E665F}" type="pres">
      <dgm:prSet presAssocID="{C59B1567-FF88-4671-B1D1-BDCE2E1D1ACC}" presName="space" presStyleCnt="0"/>
      <dgm:spPr/>
    </dgm:pt>
    <dgm:pt modelId="{3770D174-E6B4-4788-AD96-5E973F8D7032}" type="pres">
      <dgm:prSet presAssocID="{636D4A14-BD39-4AE4-99AD-849DD2D2C7B6}" presName="composite" presStyleCnt="0"/>
      <dgm:spPr/>
    </dgm:pt>
    <dgm:pt modelId="{331F2743-5175-47E4-BFC5-736B9D39EC8C}" type="pres">
      <dgm:prSet presAssocID="{636D4A14-BD39-4AE4-99AD-849DD2D2C7B6}" presName="parTx" presStyleLbl="alignNode1" presStyleIdx="1" presStyleCnt="4">
        <dgm:presLayoutVars>
          <dgm:chMax val="0"/>
          <dgm:chPref val="0"/>
          <dgm:bulletEnabled val="1"/>
        </dgm:presLayoutVars>
      </dgm:prSet>
      <dgm:spPr/>
    </dgm:pt>
    <dgm:pt modelId="{B1A2F45A-4D9C-42A0-9B7A-BE3FB73A79FB}" type="pres">
      <dgm:prSet presAssocID="{636D4A14-BD39-4AE4-99AD-849DD2D2C7B6}" presName="desTx" presStyleLbl="alignAccFollowNode1" presStyleIdx="1" presStyleCnt="4">
        <dgm:presLayoutVars>
          <dgm:bulletEnabled val="1"/>
        </dgm:presLayoutVars>
      </dgm:prSet>
      <dgm:spPr/>
    </dgm:pt>
    <dgm:pt modelId="{1E8BED00-FCF7-48B1-A641-76859D3ED530}" type="pres">
      <dgm:prSet presAssocID="{C41E90B7-C3AF-4137-93D3-690DC8B4B90F}" presName="space" presStyleCnt="0"/>
      <dgm:spPr/>
    </dgm:pt>
    <dgm:pt modelId="{9765DBC8-74A7-47C3-8BF3-FF087325D023}" type="pres">
      <dgm:prSet presAssocID="{CF323AE9-CEDA-4B16-8118-53F958D3330C}" presName="composite" presStyleCnt="0"/>
      <dgm:spPr/>
    </dgm:pt>
    <dgm:pt modelId="{1E5E1E37-5B66-4D19-BF8A-42D9A39B9933}" type="pres">
      <dgm:prSet presAssocID="{CF323AE9-CEDA-4B16-8118-53F958D3330C}" presName="parTx" presStyleLbl="alignNode1" presStyleIdx="2" presStyleCnt="4">
        <dgm:presLayoutVars>
          <dgm:chMax val="0"/>
          <dgm:chPref val="0"/>
          <dgm:bulletEnabled val="1"/>
        </dgm:presLayoutVars>
      </dgm:prSet>
      <dgm:spPr/>
    </dgm:pt>
    <dgm:pt modelId="{965DFB8E-9688-4C45-831D-F9FFCCA4193F}" type="pres">
      <dgm:prSet presAssocID="{CF323AE9-CEDA-4B16-8118-53F958D3330C}" presName="desTx" presStyleLbl="alignAccFollowNode1" presStyleIdx="2" presStyleCnt="4">
        <dgm:presLayoutVars>
          <dgm:bulletEnabled val="1"/>
        </dgm:presLayoutVars>
      </dgm:prSet>
      <dgm:spPr/>
    </dgm:pt>
    <dgm:pt modelId="{047E843F-AA23-4947-81D6-18184861A6DE}" type="pres">
      <dgm:prSet presAssocID="{005E7763-9110-448C-A9FA-F2F031F2422C}" presName="space" presStyleCnt="0"/>
      <dgm:spPr/>
    </dgm:pt>
    <dgm:pt modelId="{1222722A-9369-4DF2-9E5F-D3A88873E3D7}" type="pres">
      <dgm:prSet presAssocID="{64FEBF05-74E9-41DD-9D7E-FAC599D75ADD}" presName="composite" presStyleCnt="0"/>
      <dgm:spPr/>
    </dgm:pt>
    <dgm:pt modelId="{A82E4852-A9AE-4827-A602-2F0D7E8D7D8F}" type="pres">
      <dgm:prSet presAssocID="{64FEBF05-74E9-41DD-9D7E-FAC599D75ADD}" presName="parTx" presStyleLbl="alignNode1" presStyleIdx="3" presStyleCnt="4">
        <dgm:presLayoutVars>
          <dgm:chMax val="0"/>
          <dgm:chPref val="0"/>
          <dgm:bulletEnabled val="1"/>
        </dgm:presLayoutVars>
      </dgm:prSet>
      <dgm:spPr/>
    </dgm:pt>
    <dgm:pt modelId="{90550225-2613-41E5-B09E-F3C77B833A6A}" type="pres">
      <dgm:prSet presAssocID="{64FEBF05-74E9-41DD-9D7E-FAC599D75ADD}" presName="desTx" presStyleLbl="alignAccFollowNode1" presStyleIdx="3" presStyleCnt="4">
        <dgm:presLayoutVars>
          <dgm:bulletEnabled val="1"/>
        </dgm:presLayoutVars>
      </dgm:prSet>
      <dgm:spPr/>
    </dgm:pt>
  </dgm:ptLst>
  <dgm:cxnLst>
    <dgm:cxn modelId="{96D33E00-30AB-49A9-8789-8C3CF2A3582A}" type="presOf" srcId="{D33F4B2B-9EA0-4FC9-9CE3-297D7B03CDB9}" destId="{90550225-2613-41E5-B09E-F3C77B833A6A}" srcOrd="0" destOrd="0" presId="urn:microsoft.com/office/officeart/2005/8/layout/hList1"/>
    <dgm:cxn modelId="{2FC79F16-CA1B-4D6B-BC2E-8BDCE5677C46}" type="presOf" srcId="{63D7D7A9-1220-4034-AB95-C6F31EFAC3E2}" destId="{FD4A3ECC-A089-4E1C-8329-D3FFD5C9C976}" srcOrd="0" destOrd="1" presId="urn:microsoft.com/office/officeart/2005/8/layout/hList1"/>
    <dgm:cxn modelId="{A2C98D22-7F13-42F0-B3FF-8DE9854FC5BA}" srcId="{B3B20DEE-F33F-4BF9-85AC-4D3EFEC2BD12}" destId="{636D4A14-BD39-4AE4-99AD-849DD2D2C7B6}" srcOrd="1" destOrd="0" parTransId="{6E06A23E-B2FB-41A0-ABAA-173B9305751F}" sibTransId="{C41E90B7-C3AF-4137-93D3-690DC8B4B90F}"/>
    <dgm:cxn modelId="{00226229-0202-41BE-A6D3-62E88C532AAD}" type="presOf" srcId="{E21D376B-3200-4A9B-B1A8-AE82DE09AA6B}" destId="{B1A2F45A-4D9C-42A0-9B7A-BE3FB73A79FB}" srcOrd="0" destOrd="0" presId="urn:microsoft.com/office/officeart/2005/8/layout/hList1"/>
    <dgm:cxn modelId="{79DB692F-B182-4101-8E0E-B9E40891E0A0}" srcId="{CF323AE9-CEDA-4B16-8118-53F958D3330C}" destId="{17F65507-9520-4EB5-A468-AF6192853D5D}" srcOrd="0" destOrd="0" parTransId="{E02AD293-A568-41E8-B850-29D5DDD6ACFD}" sibTransId="{6650C48B-AE5B-4D74-9C40-B9FEBD42725E}"/>
    <dgm:cxn modelId="{36FC8340-E13F-4092-AE3C-19BE38D77B52}" srcId="{636D4A14-BD39-4AE4-99AD-849DD2D2C7B6}" destId="{E21D376B-3200-4A9B-B1A8-AE82DE09AA6B}" srcOrd="0" destOrd="0" parTransId="{DEB0F53D-4DD4-4E75-8455-B6E8EFE2BDC5}" sibTransId="{9E655B09-6FAF-4F2E-BEF0-63F92B947370}"/>
    <dgm:cxn modelId="{E0733943-7B00-47EB-91F9-7A75E8635850}" type="presOf" srcId="{3671E9DC-DEA8-41BE-B419-03001D63EB1D}" destId="{FD4A3ECC-A089-4E1C-8329-D3FFD5C9C976}" srcOrd="0" destOrd="0" presId="urn:microsoft.com/office/officeart/2005/8/layout/hList1"/>
    <dgm:cxn modelId="{7D6DAD63-FC86-4C63-9D11-643AFDB197D1}" type="presOf" srcId="{F786AD93-38F0-4095-A75C-3B3C2C30CA90}" destId="{AAD95EDD-CDA0-4102-BF96-73029AA0402C}" srcOrd="0" destOrd="0" presId="urn:microsoft.com/office/officeart/2005/8/layout/hList1"/>
    <dgm:cxn modelId="{6F0A8547-C206-48EC-B90B-01C3D9F5D979}" type="presOf" srcId="{DBD1935C-3D38-44EE-9666-7ED1379C463F}" destId="{90550225-2613-41E5-B09E-F3C77B833A6A}" srcOrd="0" destOrd="3" presId="urn:microsoft.com/office/officeart/2005/8/layout/hList1"/>
    <dgm:cxn modelId="{3738B148-C406-41DA-908C-B9C0E2910A15}" type="presOf" srcId="{B3B20DEE-F33F-4BF9-85AC-4D3EFEC2BD12}" destId="{5299FF37-B4F9-4861-B757-1C5A65BF3BA9}" srcOrd="0" destOrd="0" presId="urn:microsoft.com/office/officeart/2005/8/layout/hList1"/>
    <dgm:cxn modelId="{0648774D-06D7-43D5-B154-3EDCAF9ACEFE}" type="presOf" srcId="{636D4A14-BD39-4AE4-99AD-849DD2D2C7B6}" destId="{331F2743-5175-47E4-BFC5-736B9D39EC8C}" srcOrd="0" destOrd="0" presId="urn:microsoft.com/office/officeart/2005/8/layout/hList1"/>
    <dgm:cxn modelId="{298B3B4F-46FA-4E19-9C09-5B4284CC8AC6}" srcId="{F786AD93-38F0-4095-A75C-3B3C2C30CA90}" destId="{3671E9DC-DEA8-41BE-B419-03001D63EB1D}" srcOrd="0" destOrd="0" parTransId="{39F18795-AB54-411C-9DB4-2B87B1AEF9DA}" sibTransId="{D71C487A-944E-4E34-B499-E35084E98B39}"/>
    <dgm:cxn modelId="{61293950-400A-4A58-896E-EB2B95497C54}" type="presOf" srcId="{17F65507-9520-4EB5-A468-AF6192853D5D}" destId="{965DFB8E-9688-4C45-831D-F9FFCCA4193F}" srcOrd="0" destOrd="0" presId="urn:microsoft.com/office/officeart/2005/8/layout/hList1"/>
    <dgm:cxn modelId="{580A8152-D6C3-4717-AFD9-F78D77DBC4AE}" srcId="{636D4A14-BD39-4AE4-99AD-849DD2D2C7B6}" destId="{CF463776-E15F-4869-ACF1-C64C8856DA00}" srcOrd="1" destOrd="0" parTransId="{EFEAA604-79C1-4985-8228-A6295F39F08C}" sibTransId="{67D7F4D6-75EA-4F15-A9E5-7E2B6E670AFD}"/>
    <dgm:cxn modelId="{B4C6A373-6CE5-4510-B2BB-5155420CF459}" srcId="{D33F4B2B-9EA0-4FC9-9CE3-297D7B03CDB9}" destId="{728C8FDE-63C6-42DC-961A-0BB333BC15F0}" srcOrd="0" destOrd="0" parTransId="{948ED4EB-5891-4854-A72D-B262A287B4BD}" sibTransId="{D14D8F76-1029-4984-92AB-EEC47BE3F44A}"/>
    <dgm:cxn modelId="{1EAF1E76-D682-424A-B875-D53F5A8BDEAF}" srcId="{B3B20DEE-F33F-4BF9-85AC-4D3EFEC2BD12}" destId="{CF323AE9-CEDA-4B16-8118-53F958D3330C}" srcOrd="2" destOrd="0" parTransId="{A1E04CA0-54F9-4598-87CA-CC4664BD0E3A}" sibTransId="{005E7763-9110-448C-A9FA-F2F031F2422C}"/>
    <dgm:cxn modelId="{B0A8B776-B669-44CE-87AA-17691CAD0AAD}" srcId="{64FEBF05-74E9-41DD-9D7E-FAC599D75ADD}" destId="{D33F4B2B-9EA0-4FC9-9CE3-297D7B03CDB9}" srcOrd="0" destOrd="0" parTransId="{E56A90B8-8328-4E6E-9B97-7A577C3AE418}" sibTransId="{FEB2EEB4-1F1A-4918-9510-A108BD906126}"/>
    <dgm:cxn modelId="{31642482-63EB-4DF5-995D-1FBBD35333D8}" srcId="{F786AD93-38F0-4095-A75C-3B3C2C30CA90}" destId="{63D7D7A9-1220-4034-AB95-C6F31EFAC3E2}" srcOrd="1" destOrd="0" parTransId="{F709F201-3C32-45DF-B32B-F99ED2665BC7}" sibTransId="{CB42A5D5-48D7-4F77-BE65-8D3AB036EC0F}"/>
    <dgm:cxn modelId="{BA3BB083-B215-46C8-BB08-EBA663A0B1BB}" srcId="{B3B20DEE-F33F-4BF9-85AC-4D3EFEC2BD12}" destId="{64FEBF05-74E9-41DD-9D7E-FAC599D75ADD}" srcOrd="3" destOrd="0" parTransId="{60C30C01-C281-446D-8860-973B23017549}" sibTransId="{F92479D5-37E8-48ED-81B4-DE3178DEA710}"/>
    <dgm:cxn modelId="{6166439F-87ED-49CD-85E1-0E243EFA3F12}" type="presOf" srcId="{BD4FECC7-520C-4573-9871-09BAD8F08711}" destId="{90550225-2613-41E5-B09E-F3C77B833A6A}" srcOrd="0" destOrd="2" presId="urn:microsoft.com/office/officeart/2005/8/layout/hList1"/>
    <dgm:cxn modelId="{5557989F-612E-4B73-ACB7-FB1644B540D2}" type="presOf" srcId="{64FEBF05-74E9-41DD-9D7E-FAC599D75ADD}" destId="{A82E4852-A9AE-4827-A602-2F0D7E8D7D8F}" srcOrd="0" destOrd="0" presId="urn:microsoft.com/office/officeart/2005/8/layout/hList1"/>
    <dgm:cxn modelId="{DBCF5DAB-0699-4600-8247-B235D8816FB3}" type="presOf" srcId="{CF463776-E15F-4869-ACF1-C64C8856DA00}" destId="{B1A2F45A-4D9C-42A0-9B7A-BE3FB73A79FB}" srcOrd="0" destOrd="1" presId="urn:microsoft.com/office/officeart/2005/8/layout/hList1"/>
    <dgm:cxn modelId="{7222BAAD-9FA9-4D49-B1BB-1E3E95B43858}" srcId="{D33F4B2B-9EA0-4FC9-9CE3-297D7B03CDB9}" destId="{DBD1935C-3D38-44EE-9666-7ED1379C463F}" srcOrd="2" destOrd="0" parTransId="{5292AFA6-F764-4D03-B607-BB6FA784DC6B}" sibTransId="{861DE8E2-0A8D-4805-8186-013E688ADE9A}"/>
    <dgm:cxn modelId="{489090BD-2F88-4DD6-A4D2-0C6BB3A351BE}" type="presOf" srcId="{728C8FDE-63C6-42DC-961A-0BB333BC15F0}" destId="{90550225-2613-41E5-B09E-F3C77B833A6A}" srcOrd="0" destOrd="1" presId="urn:microsoft.com/office/officeart/2005/8/layout/hList1"/>
    <dgm:cxn modelId="{FCCF19C5-53DD-4B87-B91D-E81600BF029B}" type="presOf" srcId="{CF323AE9-CEDA-4B16-8118-53F958D3330C}" destId="{1E5E1E37-5B66-4D19-BF8A-42D9A39B9933}" srcOrd="0" destOrd="0" presId="urn:microsoft.com/office/officeart/2005/8/layout/hList1"/>
    <dgm:cxn modelId="{570BDBE2-B999-4F37-9B35-C7D0EC700D2A}" srcId="{D33F4B2B-9EA0-4FC9-9CE3-297D7B03CDB9}" destId="{BD4FECC7-520C-4573-9871-09BAD8F08711}" srcOrd="1" destOrd="0" parTransId="{F59E90B3-9269-40B9-8C1B-B956B699424F}" sibTransId="{147D800B-8752-4E62-83E7-8A13F89AD940}"/>
    <dgm:cxn modelId="{5B0BD7FC-92E8-411F-AFC7-7683CB02C495}" srcId="{B3B20DEE-F33F-4BF9-85AC-4D3EFEC2BD12}" destId="{F786AD93-38F0-4095-A75C-3B3C2C30CA90}" srcOrd="0" destOrd="0" parTransId="{B6C582A8-BA02-4E96-B281-D4A248ABDC22}" sibTransId="{C59B1567-FF88-4671-B1D1-BDCE2E1D1ACC}"/>
    <dgm:cxn modelId="{A8D39AC8-FAD9-41B5-9B55-7FF0A6665991}" type="presParOf" srcId="{5299FF37-B4F9-4861-B757-1C5A65BF3BA9}" destId="{03FE4A1A-D9A5-4AED-B17A-40061D1EA923}" srcOrd="0" destOrd="0" presId="urn:microsoft.com/office/officeart/2005/8/layout/hList1"/>
    <dgm:cxn modelId="{1125C6E6-B6D0-4467-A4F6-D162A5A1CC91}" type="presParOf" srcId="{03FE4A1A-D9A5-4AED-B17A-40061D1EA923}" destId="{AAD95EDD-CDA0-4102-BF96-73029AA0402C}" srcOrd="0" destOrd="0" presId="urn:microsoft.com/office/officeart/2005/8/layout/hList1"/>
    <dgm:cxn modelId="{5106EC4C-F911-4495-A76E-BD3B52852453}" type="presParOf" srcId="{03FE4A1A-D9A5-4AED-B17A-40061D1EA923}" destId="{FD4A3ECC-A089-4E1C-8329-D3FFD5C9C976}" srcOrd="1" destOrd="0" presId="urn:microsoft.com/office/officeart/2005/8/layout/hList1"/>
    <dgm:cxn modelId="{8188F127-C157-4789-AEF4-408E4118E3C1}" type="presParOf" srcId="{5299FF37-B4F9-4861-B757-1C5A65BF3BA9}" destId="{9ACBF4B4-58F5-41CD-9D5D-A82ADB2E665F}" srcOrd="1" destOrd="0" presId="urn:microsoft.com/office/officeart/2005/8/layout/hList1"/>
    <dgm:cxn modelId="{CFD26D0B-0D12-491A-A49E-A1ADF0811B6F}" type="presParOf" srcId="{5299FF37-B4F9-4861-B757-1C5A65BF3BA9}" destId="{3770D174-E6B4-4788-AD96-5E973F8D7032}" srcOrd="2" destOrd="0" presId="urn:microsoft.com/office/officeart/2005/8/layout/hList1"/>
    <dgm:cxn modelId="{E6AA5833-427F-4FA5-A237-4D9ED94F86CE}" type="presParOf" srcId="{3770D174-E6B4-4788-AD96-5E973F8D7032}" destId="{331F2743-5175-47E4-BFC5-736B9D39EC8C}" srcOrd="0" destOrd="0" presId="urn:microsoft.com/office/officeart/2005/8/layout/hList1"/>
    <dgm:cxn modelId="{E99F12E3-C1D8-4305-B660-4133960A980A}" type="presParOf" srcId="{3770D174-E6B4-4788-AD96-5E973F8D7032}" destId="{B1A2F45A-4D9C-42A0-9B7A-BE3FB73A79FB}" srcOrd="1" destOrd="0" presId="urn:microsoft.com/office/officeart/2005/8/layout/hList1"/>
    <dgm:cxn modelId="{552186F1-300C-426C-A8DA-84BBB8577C6C}" type="presParOf" srcId="{5299FF37-B4F9-4861-B757-1C5A65BF3BA9}" destId="{1E8BED00-FCF7-48B1-A641-76859D3ED530}" srcOrd="3" destOrd="0" presId="urn:microsoft.com/office/officeart/2005/8/layout/hList1"/>
    <dgm:cxn modelId="{B43C6319-A96E-449A-8FE8-CA58014BF5E9}" type="presParOf" srcId="{5299FF37-B4F9-4861-B757-1C5A65BF3BA9}" destId="{9765DBC8-74A7-47C3-8BF3-FF087325D023}" srcOrd="4" destOrd="0" presId="urn:microsoft.com/office/officeart/2005/8/layout/hList1"/>
    <dgm:cxn modelId="{A226C9CA-7C1D-4435-A496-A8A23F13FEE3}" type="presParOf" srcId="{9765DBC8-74A7-47C3-8BF3-FF087325D023}" destId="{1E5E1E37-5B66-4D19-BF8A-42D9A39B9933}" srcOrd="0" destOrd="0" presId="urn:microsoft.com/office/officeart/2005/8/layout/hList1"/>
    <dgm:cxn modelId="{4D6B7FEE-4D72-4613-A2E6-52D4734C95CB}" type="presParOf" srcId="{9765DBC8-74A7-47C3-8BF3-FF087325D023}" destId="{965DFB8E-9688-4C45-831D-F9FFCCA4193F}" srcOrd="1" destOrd="0" presId="urn:microsoft.com/office/officeart/2005/8/layout/hList1"/>
    <dgm:cxn modelId="{1FD623D6-E289-4BD4-9879-2802062795D5}" type="presParOf" srcId="{5299FF37-B4F9-4861-B757-1C5A65BF3BA9}" destId="{047E843F-AA23-4947-81D6-18184861A6DE}" srcOrd="5" destOrd="0" presId="urn:microsoft.com/office/officeart/2005/8/layout/hList1"/>
    <dgm:cxn modelId="{4B76819F-AA39-4283-8BF7-AF8E9A6099E3}" type="presParOf" srcId="{5299FF37-B4F9-4861-B757-1C5A65BF3BA9}" destId="{1222722A-9369-4DF2-9E5F-D3A88873E3D7}" srcOrd="6" destOrd="0" presId="urn:microsoft.com/office/officeart/2005/8/layout/hList1"/>
    <dgm:cxn modelId="{B2C0EC24-A2CE-432B-A017-7E701F369F3C}" type="presParOf" srcId="{1222722A-9369-4DF2-9E5F-D3A88873E3D7}" destId="{A82E4852-A9AE-4827-A602-2F0D7E8D7D8F}" srcOrd="0" destOrd="0" presId="urn:microsoft.com/office/officeart/2005/8/layout/hList1"/>
    <dgm:cxn modelId="{66914229-6FFF-4C1C-ABE0-E8170E411C12}" type="presParOf" srcId="{1222722A-9369-4DF2-9E5F-D3A88873E3D7}" destId="{90550225-2613-41E5-B09E-F3C77B833A6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685C4C-0AAB-4AA5-BEA7-E47FA102BCE0}"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4D530C8F-1B4E-4A62-999D-0C4CA317DA87}">
      <dgm:prSet phldrT="[Text]"/>
      <dgm:spPr>
        <a:solidFill>
          <a:srgbClr val="8E0000"/>
        </a:solidFill>
        <a:ln>
          <a:solidFill>
            <a:srgbClr val="8E0000"/>
          </a:solidFill>
        </a:ln>
      </dgm:spPr>
      <dgm:t>
        <a:bodyPr/>
        <a:lstStyle/>
        <a:p>
          <a:r>
            <a:rPr lang="en-US" dirty="0"/>
            <a:t>Stroke</a:t>
          </a:r>
        </a:p>
      </dgm:t>
    </dgm:pt>
    <dgm:pt modelId="{29AAF096-433C-4276-BC8F-170F198D39A5}" type="parTrans" cxnId="{3A3CD468-62D3-4E7A-9316-6E1498BDE456}">
      <dgm:prSet/>
      <dgm:spPr/>
      <dgm:t>
        <a:bodyPr/>
        <a:lstStyle/>
        <a:p>
          <a:endParaRPr lang="en-US"/>
        </a:p>
      </dgm:t>
    </dgm:pt>
    <dgm:pt modelId="{66379774-F264-4B63-BC46-3F81AFE49965}" type="sibTrans" cxnId="{3A3CD468-62D3-4E7A-9316-6E1498BDE456}">
      <dgm:prSet/>
      <dgm:spPr/>
      <dgm:t>
        <a:bodyPr/>
        <a:lstStyle/>
        <a:p>
          <a:endParaRPr lang="en-US"/>
        </a:p>
      </dgm:t>
    </dgm:pt>
    <dgm:pt modelId="{92F4FB4B-8EF9-43E3-AC07-D716189594AD}">
      <dgm:prSet phldrT="[Text]"/>
      <dgm:spPr/>
      <dgm:t>
        <a:bodyPr/>
        <a:lstStyle/>
        <a:p>
          <a:r>
            <a:rPr lang="en-US" dirty="0">
              <a:solidFill>
                <a:schemeClr val="bg1"/>
              </a:solidFill>
            </a:rPr>
            <a:t>Leading cause of long-term disability</a:t>
          </a:r>
        </a:p>
      </dgm:t>
    </dgm:pt>
    <dgm:pt modelId="{A05B9A39-E5CC-4640-AE36-040BC1190FB6}" type="parTrans" cxnId="{82FC7D5B-9F2D-401D-AEF6-FCF1D1C70309}">
      <dgm:prSet/>
      <dgm:spPr/>
      <dgm:t>
        <a:bodyPr/>
        <a:lstStyle/>
        <a:p>
          <a:endParaRPr lang="en-US"/>
        </a:p>
      </dgm:t>
    </dgm:pt>
    <dgm:pt modelId="{AC8AEA64-5307-4641-8C29-EBFF5D821A29}" type="sibTrans" cxnId="{82FC7D5B-9F2D-401D-AEF6-FCF1D1C70309}">
      <dgm:prSet/>
      <dgm:spPr/>
      <dgm:t>
        <a:bodyPr/>
        <a:lstStyle/>
        <a:p>
          <a:endParaRPr lang="en-US"/>
        </a:p>
      </dgm:t>
    </dgm:pt>
    <dgm:pt modelId="{7732B708-F294-489F-938F-53BE4B7DD0A1}">
      <dgm:prSet phldrT="[Text]"/>
      <dgm:spPr/>
      <dgm:t>
        <a:bodyPr/>
        <a:lstStyle/>
        <a:p>
          <a:r>
            <a:rPr lang="en-US" dirty="0">
              <a:solidFill>
                <a:schemeClr val="bg1"/>
              </a:solidFill>
            </a:rPr>
            <a:t>80% of stroke survivors have upper extremity impairments</a:t>
          </a:r>
        </a:p>
      </dgm:t>
    </dgm:pt>
    <dgm:pt modelId="{EC6DA301-4AE6-461F-82A5-0E01B0A146B6}" type="parTrans" cxnId="{53123745-5EB3-4DEB-957A-47A9675ED9D9}">
      <dgm:prSet/>
      <dgm:spPr/>
      <dgm:t>
        <a:bodyPr/>
        <a:lstStyle/>
        <a:p>
          <a:endParaRPr lang="en-US"/>
        </a:p>
      </dgm:t>
    </dgm:pt>
    <dgm:pt modelId="{6D650803-8388-4D4D-BCAC-AD389AE7EEED}" type="sibTrans" cxnId="{53123745-5EB3-4DEB-957A-47A9675ED9D9}">
      <dgm:prSet/>
      <dgm:spPr/>
      <dgm:t>
        <a:bodyPr/>
        <a:lstStyle/>
        <a:p>
          <a:endParaRPr lang="en-US"/>
        </a:p>
      </dgm:t>
    </dgm:pt>
    <dgm:pt modelId="{BFBD889F-5F65-4AA6-B1B3-B7EBFFBAA4C9}">
      <dgm:prSet phldrT="[Text]"/>
      <dgm:spPr/>
      <dgm:t>
        <a:bodyPr/>
        <a:lstStyle/>
        <a:p>
          <a:r>
            <a:rPr lang="en-US" dirty="0">
              <a:solidFill>
                <a:schemeClr val="bg1"/>
              </a:solidFill>
            </a:rPr>
            <a:t>Evidence-based assessment use is as low as 2.5%</a:t>
          </a:r>
        </a:p>
      </dgm:t>
    </dgm:pt>
    <dgm:pt modelId="{6DE5D3D4-8C26-444F-8C95-2E0FD1951A09}" type="parTrans" cxnId="{C0B956EE-04FB-4D59-BA5E-7E6660BB351D}">
      <dgm:prSet/>
      <dgm:spPr/>
      <dgm:t>
        <a:bodyPr/>
        <a:lstStyle/>
        <a:p>
          <a:endParaRPr lang="en-US"/>
        </a:p>
      </dgm:t>
    </dgm:pt>
    <dgm:pt modelId="{07268BAF-C71C-4439-B6EE-95763F88FA03}" type="sibTrans" cxnId="{C0B956EE-04FB-4D59-BA5E-7E6660BB351D}">
      <dgm:prSet/>
      <dgm:spPr/>
      <dgm:t>
        <a:bodyPr/>
        <a:lstStyle/>
        <a:p>
          <a:endParaRPr lang="en-US"/>
        </a:p>
      </dgm:t>
    </dgm:pt>
    <dgm:pt modelId="{D4D038F1-2416-4146-AB5D-275881F069E6}">
      <dgm:prSet phldrT="[Text]"/>
      <dgm:spPr/>
      <dgm:t>
        <a:bodyPr/>
        <a:lstStyle/>
        <a:p>
          <a:r>
            <a:rPr lang="en-US" dirty="0">
              <a:solidFill>
                <a:schemeClr val="bg1"/>
              </a:solidFill>
            </a:rPr>
            <a:t>Every 40 seconds, a U.S. adult has a stroke</a:t>
          </a:r>
        </a:p>
      </dgm:t>
    </dgm:pt>
    <dgm:pt modelId="{6D7028FE-F3B7-4168-BBE5-98D740682ABD}" type="parTrans" cxnId="{52FCC1F0-9AD0-41D2-9114-2EF3E16AD73F}">
      <dgm:prSet/>
      <dgm:spPr/>
      <dgm:t>
        <a:bodyPr/>
        <a:lstStyle/>
        <a:p>
          <a:endParaRPr lang="en-US"/>
        </a:p>
      </dgm:t>
    </dgm:pt>
    <dgm:pt modelId="{564FA6D8-15CB-4C09-A241-015479E4C564}" type="sibTrans" cxnId="{52FCC1F0-9AD0-41D2-9114-2EF3E16AD73F}">
      <dgm:prSet/>
      <dgm:spPr/>
      <dgm:t>
        <a:bodyPr/>
        <a:lstStyle/>
        <a:p>
          <a:endParaRPr lang="en-US"/>
        </a:p>
      </dgm:t>
    </dgm:pt>
    <dgm:pt modelId="{D60BD304-F98A-4B26-9BB3-A3FBCCADCB41}" type="pres">
      <dgm:prSet presAssocID="{07685C4C-0AAB-4AA5-BEA7-E47FA102BCE0}" presName="Name0" presStyleCnt="0">
        <dgm:presLayoutVars>
          <dgm:chMax val="1"/>
          <dgm:chPref val="1"/>
          <dgm:dir/>
          <dgm:resizeHandles/>
        </dgm:presLayoutVars>
      </dgm:prSet>
      <dgm:spPr/>
    </dgm:pt>
    <dgm:pt modelId="{D567C811-AB00-4221-B779-C59891A44A5F}" type="pres">
      <dgm:prSet presAssocID="{4D530C8F-1B4E-4A62-999D-0C4CA317DA87}" presName="Parent" presStyleLbl="node1" presStyleIdx="0" presStyleCnt="2">
        <dgm:presLayoutVars>
          <dgm:chMax val="4"/>
          <dgm:chPref val="3"/>
        </dgm:presLayoutVars>
      </dgm:prSet>
      <dgm:spPr/>
    </dgm:pt>
    <dgm:pt modelId="{1E12C444-3959-498E-BB95-6FAD4BB0E0EE}" type="pres">
      <dgm:prSet presAssocID="{D4D038F1-2416-4146-AB5D-275881F069E6}" presName="Accent" presStyleLbl="node1" presStyleIdx="1" presStyleCnt="2"/>
      <dgm:spPr>
        <a:solidFill>
          <a:srgbClr val="8E0000"/>
        </a:solidFill>
        <a:ln>
          <a:solidFill>
            <a:srgbClr val="8E0000"/>
          </a:solidFill>
        </a:ln>
      </dgm:spPr>
    </dgm:pt>
    <dgm:pt modelId="{1E9BF764-0752-41AA-AA96-2DB2BBA9BE01}" type="pres">
      <dgm:prSet presAssocID="{D4D038F1-2416-4146-AB5D-275881F069E6}" presName="Image1"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19B26BF-7E81-461C-BD8F-3E49025274FE}" type="pres">
      <dgm:prSet presAssocID="{D4D038F1-2416-4146-AB5D-275881F069E6}" presName="Child1" presStyleLbl="revTx" presStyleIdx="0" presStyleCnt="4" custLinFactNeighborY="-2217">
        <dgm:presLayoutVars>
          <dgm:chMax val="0"/>
          <dgm:chPref val="0"/>
          <dgm:bulletEnabled val="1"/>
        </dgm:presLayoutVars>
      </dgm:prSet>
      <dgm:spPr/>
    </dgm:pt>
    <dgm:pt modelId="{A2368653-42A7-4944-9A84-D585EA2785D9}" type="pres">
      <dgm:prSet presAssocID="{92F4FB4B-8EF9-43E3-AC07-D716189594AD}" presName="Image2" presStyleCnt="0"/>
      <dgm:spPr/>
    </dgm:pt>
    <dgm:pt modelId="{2EBEEED3-F706-45BC-86D6-EF6A664D144F}" type="pres">
      <dgm:prSet presAssocID="{92F4FB4B-8EF9-43E3-AC07-D716189594AD}" presName="Imag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ABC5F290-0CA6-40E3-993B-1E741B30286E}" type="pres">
      <dgm:prSet presAssocID="{92F4FB4B-8EF9-43E3-AC07-D716189594AD}" presName="Child2" presStyleLbl="revTx" presStyleIdx="1" presStyleCnt="4">
        <dgm:presLayoutVars>
          <dgm:chMax val="0"/>
          <dgm:chPref val="0"/>
          <dgm:bulletEnabled val="1"/>
        </dgm:presLayoutVars>
      </dgm:prSet>
      <dgm:spPr/>
    </dgm:pt>
    <dgm:pt modelId="{31EA4B70-1123-49B9-AA84-55FBC1DBFDDA}" type="pres">
      <dgm:prSet presAssocID="{7732B708-F294-489F-938F-53BE4B7DD0A1}" presName="Image3" presStyleCnt="0"/>
      <dgm:spPr/>
    </dgm:pt>
    <dgm:pt modelId="{6BBF27DB-F19C-477F-B132-15DD17EA2CD8}" type="pres">
      <dgm:prSet presAssocID="{7732B708-F294-489F-938F-53BE4B7DD0A1}" presName="Imag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C00A3507-DF46-4FB1-A261-F95050A91FB9}" type="pres">
      <dgm:prSet presAssocID="{7732B708-F294-489F-938F-53BE4B7DD0A1}" presName="Child3" presStyleLbl="revTx" presStyleIdx="2" presStyleCnt="4" custLinFactNeighborY="-7785">
        <dgm:presLayoutVars>
          <dgm:chMax val="0"/>
          <dgm:chPref val="0"/>
          <dgm:bulletEnabled val="1"/>
        </dgm:presLayoutVars>
      </dgm:prSet>
      <dgm:spPr/>
    </dgm:pt>
    <dgm:pt modelId="{57A1D166-19FE-4D8C-B994-D733DC22D456}" type="pres">
      <dgm:prSet presAssocID="{BFBD889F-5F65-4AA6-B1B3-B7EBFFBAA4C9}" presName="Image4" presStyleCnt="0"/>
      <dgm:spPr/>
    </dgm:pt>
    <dgm:pt modelId="{5ACAF719-3DD8-46F8-9E89-63B5E3858508}" type="pres">
      <dgm:prSet presAssocID="{BFBD889F-5F65-4AA6-B1B3-B7EBFFBAA4C9}" presName="Imag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66C8A9BF-A1B0-4E14-8C68-A1328A85F5E5}" type="pres">
      <dgm:prSet presAssocID="{BFBD889F-5F65-4AA6-B1B3-B7EBFFBAA4C9}" presName="Child4" presStyleLbl="revTx" presStyleIdx="3" presStyleCnt="4" custLinFactNeighborX="0" custLinFactNeighborY="17625">
        <dgm:presLayoutVars>
          <dgm:chMax val="0"/>
          <dgm:chPref val="0"/>
          <dgm:bulletEnabled val="1"/>
        </dgm:presLayoutVars>
      </dgm:prSet>
      <dgm:spPr/>
    </dgm:pt>
  </dgm:ptLst>
  <dgm:cxnLst>
    <dgm:cxn modelId="{B146A240-FD96-4955-B576-3B4D2A64015D}" type="presOf" srcId="{07685C4C-0AAB-4AA5-BEA7-E47FA102BCE0}" destId="{D60BD304-F98A-4B26-9BB3-A3FBCCADCB41}" srcOrd="0" destOrd="0" presId="urn:microsoft.com/office/officeart/2011/layout/RadialPictureList"/>
    <dgm:cxn modelId="{82FC7D5B-9F2D-401D-AEF6-FCF1D1C70309}" srcId="{4D530C8F-1B4E-4A62-999D-0C4CA317DA87}" destId="{92F4FB4B-8EF9-43E3-AC07-D716189594AD}" srcOrd="1" destOrd="0" parTransId="{A05B9A39-E5CC-4640-AE36-040BC1190FB6}" sibTransId="{AC8AEA64-5307-4641-8C29-EBFF5D821A29}"/>
    <dgm:cxn modelId="{53123745-5EB3-4DEB-957A-47A9675ED9D9}" srcId="{4D530C8F-1B4E-4A62-999D-0C4CA317DA87}" destId="{7732B708-F294-489F-938F-53BE4B7DD0A1}" srcOrd="2" destOrd="0" parTransId="{EC6DA301-4AE6-461F-82A5-0E01B0A146B6}" sibTransId="{6D650803-8388-4D4D-BCAC-AD389AE7EEED}"/>
    <dgm:cxn modelId="{3A3CD468-62D3-4E7A-9316-6E1498BDE456}" srcId="{07685C4C-0AAB-4AA5-BEA7-E47FA102BCE0}" destId="{4D530C8F-1B4E-4A62-999D-0C4CA317DA87}" srcOrd="0" destOrd="0" parTransId="{29AAF096-433C-4276-BC8F-170F198D39A5}" sibTransId="{66379774-F264-4B63-BC46-3F81AFE49965}"/>
    <dgm:cxn modelId="{E6CC4297-4C2C-4DE8-AD37-702592DA8E34}" type="presOf" srcId="{7732B708-F294-489F-938F-53BE4B7DD0A1}" destId="{C00A3507-DF46-4FB1-A261-F95050A91FB9}" srcOrd="0" destOrd="0" presId="urn:microsoft.com/office/officeart/2011/layout/RadialPictureList"/>
    <dgm:cxn modelId="{6E2E62B7-33B6-4450-9C90-C0D855F3EAEC}" type="presOf" srcId="{BFBD889F-5F65-4AA6-B1B3-B7EBFFBAA4C9}" destId="{66C8A9BF-A1B0-4E14-8C68-A1328A85F5E5}" srcOrd="0" destOrd="0" presId="urn:microsoft.com/office/officeart/2011/layout/RadialPictureList"/>
    <dgm:cxn modelId="{F0F9EAC1-D027-4C01-93B8-ED3BA33D8628}" type="presOf" srcId="{D4D038F1-2416-4146-AB5D-275881F069E6}" destId="{B19B26BF-7E81-461C-BD8F-3E49025274FE}" srcOrd="0" destOrd="0" presId="urn:microsoft.com/office/officeart/2011/layout/RadialPictureList"/>
    <dgm:cxn modelId="{C0B956EE-04FB-4D59-BA5E-7E6660BB351D}" srcId="{4D530C8F-1B4E-4A62-999D-0C4CA317DA87}" destId="{BFBD889F-5F65-4AA6-B1B3-B7EBFFBAA4C9}" srcOrd="3" destOrd="0" parTransId="{6DE5D3D4-8C26-444F-8C95-2E0FD1951A09}" sibTransId="{07268BAF-C71C-4439-B6EE-95763F88FA03}"/>
    <dgm:cxn modelId="{2A9456F0-46C2-49FD-BB27-ADA5FA0A4D6D}" type="presOf" srcId="{92F4FB4B-8EF9-43E3-AC07-D716189594AD}" destId="{ABC5F290-0CA6-40E3-993B-1E741B30286E}" srcOrd="0" destOrd="0" presId="urn:microsoft.com/office/officeart/2011/layout/RadialPictureList"/>
    <dgm:cxn modelId="{52FCC1F0-9AD0-41D2-9114-2EF3E16AD73F}" srcId="{4D530C8F-1B4E-4A62-999D-0C4CA317DA87}" destId="{D4D038F1-2416-4146-AB5D-275881F069E6}" srcOrd="0" destOrd="0" parTransId="{6D7028FE-F3B7-4168-BBE5-98D740682ABD}" sibTransId="{564FA6D8-15CB-4C09-A241-015479E4C564}"/>
    <dgm:cxn modelId="{5C55A2FA-01D3-4FEB-8CF5-B1DBA76116A7}" type="presOf" srcId="{4D530C8F-1B4E-4A62-999D-0C4CA317DA87}" destId="{D567C811-AB00-4221-B779-C59891A44A5F}" srcOrd="0" destOrd="0" presId="urn:microsoft.com/office/officeart/2011/layout/RadialPictureList"/>
    <dgm:cxn modelId="{02D7B776-FF3D-4D2C-8DA2-B8267B7BE854}" type="presParOf" srcId="{D60BD304-F98A-4B26-9BB3-A3FBCCADCB41}" destId="{D567C811-AB00-4221-B779-C59891A44A5F}" srcOrd="0" destOrd="0" presId="urn:microsoft.com/office/officeart/2011/layout/RadialPictureList"/>
    <dgm:cxn modelId="{45BF4CE1-BBDD-4A95-B301-851F422128D1}" type="presParOf" srcId="{D60BD304-F98A-4B26-9BB3-A3FBCCADCB41}" destId="{1E12C444-3959-498E-BB95-6FAD4BB0E0EE}" srcOrd="1" destOrd="0" presId="urn:microsoft.com/office/officeart/2011/layout/RadialPictureList"/>
    <dgm:cxn modelId="{6425953D-71C7-44A8-928B-3018325FE0A2}" type="presParOf" srcId="{D60BD304-F98A-4B26-9BB3-A3FBCCADCB41}" destId="{1E9BF764-0752-41AA-AA96-2DB2BBA9BE01}" srcOrd="2" destOrd="0" presId="urn:microsoft.com/office/officeart/2011/layout/RadialPictureList"/>
    <dgm:cxn modelId="{A5EB1108-8614-428F-A3CF-A42DD136E432}" type="presParOf" srcId="{D60BD304-F98A-4B26-9BB3-A3FBCCADCB41}" destId="{B19B26BF-7E81-461C-BD8F-3E49025274FE}" srcOrd="3" destOrd="0" presId="urn:microsoft.com/office/officeart/2011/layout/RadialPictureList"/>
    <dgm:cxn modelId="{177999BA-7830-4217-B883-44F8BE3CA68A}" type="presParOf" srcId="{D60BD304-F98A-4B26-9BB3-A3FBCCADCB41}" destId="{A2368653-42A7-4944-9A84-D585EA2785D9}" srcOrd="4" destOrd="0" presId="urn:microsoft.com/office/officeart/2011/layout/RadialPictureList"/>
    <dgm:cxn modelId="{48520232-605B-40FE-9FF8-F76E6528F7BE}" type="presParOf" srcId="{A2368653-42A7-4944-9A84-D585EA2785D9}" destId="{2EBEEED3-F706-45BC-86D6-EF6A664D144F}" srcOrd="0" destOrd="0" presId="urn:microsoft.com/office/officeart/2011/layout/RadialPictureList"/>
    <dgm:cxn modelId="{96CAAACA-BA3F-4E5F-BF5C-9D860C113CCA}" type="presParOf" srcId="{D60BD304-F98A-4B26-9BB3-A3FBCCADCB41}" destId="{ABC5F290-0CA6-40E3-993B-1E741B30286E}" srcOrd="5" destOrd="0" presId="urn:microsoft.com/office/officeart/2011/layout/RadialPictureList"/>
    <dgm:cxn modelId="{93175683-E852-4CDF-946C-545A19B2FC21}" type="presParOf" srcId="{D60BD304-F98A-4B26-9BB3-A3FBCCADCB41}" destId="{31EA4B70-1123-49B9-AA84-55FBC1DBFDDA}" srcOrd="6" destOrd="0" presId="urn:microsoft.com/office/officeart/2011/layout/RadialPictureList"/>
    <dgm:cxn modelId="{8D6ED2BB-E15E-4877-88E9-4CEDEF8EBDFB}" type="presParOf" srcId="{31EA4B70-1123-49B9-AA84-55FBC1DBFDDA}" destId="{6BBF27DB-F19C-477F-B132-15DD17EA2CD8}" srcOrd="0" destOrd="0" presId="urn:microsoft.com/office/officeart/2011/layout/RadialPictureList"/>
    <dgm:cxn modelId="{B982FD29-9835-49A8-84A7-3C2CF79166CE}" type="presParOf" srcId="{D60BD304-F98A-4B26-9BB3-A3FBCCADCB41}" destId="{C00A3507-DF46-4FB1-A261-F95050A91FB9}" srcOrd="7" destOrd="0" presId="urn:microsoft.com/office/officeart/2011/layout/RadialPictureList"/>
    <dgm:cxn modelId="{EF5F4D45-0B0F-4906-BDCC-3922C04B41D5}" type="presParOf" srcId="{D60BD304-F98A-4B26-9BB3-A3FBCCADCB41}" destId="{57A1D166-19FE-4D8C-B994-D733DC22D456}" srcOrd="8" destOrd="0" presId="urn:microsoft.com/office/officeart/2011/layout/RadialPictureList"/>
    <dgm:cxn modelId="{D49743ED-CFE2-4D64-9B7A-3DA82C1D09FC}" type="presParOf" srcId="{57A1D166-19FE-4D8C-B994-D733DC22D456}" destId="{5ACAF719-3DD8-46F8-9E89-63B5E3858508}" srcOrd="0" destOrd="0" presId="urn:microsoft.com/office/officeart/2011/layout/RadialPictureList"/>
    <dgm:cxn modelId="{E6ED2185-19A7-4386-AAB4-F72D2AF9A928}" type="presParOf" srcId="{D60BD304-F98A-4B26-9BB3-A3FBCCADCB41}" destId="{66C8A9BF-A1B0-4E14-8C68-A1328A85F5E5}"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B20DEE-F33F-4BF9-85AC-4D3EFEC2BD1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F786AD93-38F0-4095-A75C-3B3C2C30CA90}">
      <dgm:prSet phldrT="[Text]"/>
      <dgm:spPr/>
      <dgm:t>
        <a:bodyPr/>
        <a:lstStyle/>
        <a:p>
          <a:r>
            <a:rPr lang="en-US" dirty="0"/>
            <a:t>Conceptualization</a:t>
          </a:r>
        </a:p>
      </dgm:t>
    </dgm:pt>
    <dgm:pt modelId="{B6C582A8-BA02-4E96-B281-D4A248ABDC22}" type="parTrans" cxnId="{5B0BD7FC-92E8-411F-AFC7-7683CB02C495}">
      <dgm:prSet/>
      <dgm:spPr/>
      <dgm:t>
        <a:bodyPr/>
        <a:lstStyle/>
        <a:p>
          <a:endParaRPr lang="en-US"/>
        </a:p>
      </dgm:t>
    </dgm:pt>
    <dgm:pt modelId="{C59B1567-FF88-4671-B1D1-BDCE2E1D1ACC}" type="sibTrans" cxnId="{5B0BD7FC-92E8-411F-AFC7-7683CB02C495}">
      <dgm:prSet/>
      <dgm:spPr/>
      <dgm:t>
        <a:bodyPr/>
        <a:lstStyle/>
        <a:p>
          <a:endParaRPr lang="en-US"/>
        </a:p>
      </dgm:t>
    </dgm:pt>
    <dgm:pt modelId="{3671E9DC-DEA8-41BE-B419-03001D63EB1D}">
      <dgm:prSet phldrT="[Text]"/>
      <dgm:spPr/>
      <dgm:t>
        <a:bodyPr/>
        <a:lstStyle/>
        <a:p>
          <a:r>
            <a:rPr lang="en-US" dirty="0"/>
            <a:t>Determine need and demand</a:t>
          </a:r>
        </a:p>
      </dgm:t>
    </dgm:pt>
    <dgm:pt modelId="{39F18795-AB54-411C-9DB4-2B87B1AEF9DA}" type="parTrans" cxnId="{298B3B4F-46FA-4E19-9C09-5B4284CC8AC6}">
      <dgm:prSet/>
      <dgm:spPr/>
      <dgm:t>
        <a:bodyPr/>
        <a:lstStyle/>
        <a:p>
          <a:endParaRPr lang="en-US"/>
        </a:p>
      </dgm:t>
    </dgm:pt>
    <dgm:pt modelId="{D71C487A-944E-4E34-B499-E35084E98B39}" type="sibTrans" cxnId="{298B3B4F-46FA-4E19-9C09-5B4284CC8AC6}">
      <dgm:prSet/>
      <dgm:spPr/>
      <dgm:t>
        <a:bodyPr/>
        <a:lstStyle/>
        <a:p>
          <a:endParaRPr lang="en-US"/>
        </a:p>
      </dgm:t>
    </dgm:pt>
    <dgm:pt modelId="{63D7D7A9-1220-4034-AB95-C6F31EFAC3E2}">
      <dgm:prSet phldrT="[Text]"/>
      <dgm:spPr/>
      <dgm:t>
        <a:bodyPr/>
        <a:lstStyle/>
        <a:p>
          <a:r>
            <a:rPr lang="en-US" dirty="0"/>
            <a:t>Establish evidence base</a:t>
          </a:r>
        </a:p>
      </dgm:t>
    </dgm:pt>
    <dgm:pt modelId="{F709F201-3C32-45DF-B32B-F99ED2665BC7}" type="parTrans" cxnId="{31642482-63EB-4DF5-995D-1FBBD35333D8}">
      <dgm:prSet/>
      <dgm:spPr/>
      <dgm:t>
        <a:bodyPr/>
        <a:lstStyle/>
        <a:p>
          <a:endParaRPr lang="en-US"/>
        </a:p>
      </dgm:t>
    </dgm:pt>
    <dgm:pt modelId="{CB42A5D5-48D7-4F77-BE65-8D3AB036EC0F}" type="sibTrans" cxnId="{31642482-63EB-4DF5-995D-1FBBD35333D8}">
      <dgm:prSet/>
      <dgm:spPr/>
      <dgm:t>
        <a:bodyPr/>
        <a:lstStyle/>
        <a:p>
          <a:endParaRPr lang="en-US"/>
        </a:p>
      </dgm:t>
    </dgm:pt>
    <dgm:pt modelId="{636D4A14-BD39-4AE4-99AD-849DD2D2C7B6}">
      <dgm:prSet phldrT="[Text]"/>
      <dgm:spPr/>
      <dgm:t>
        <a:bodyPr/>
        <a:lstStyle/>
        <a:p>
          <a:r>
            <a:rPr lang="en-US" dirty="0"/>
            <a:t>Design</a:t>
          </a:r>
        </a:p>
      </dgm:t>
    </dgm:pt>
    <dgm:pt modelId="{6E06A23E-B2FB-41A0-ABAA-173B9305751F}" type="parTrans" cxnId="{A2C98D22-7F13-42F0-B3FF-8DE9854FC5BA}">
      <dgm:prSet/>
      <dgm:spPr/>
      <dgm:t>
        <a:bodyPr/>
        <a:lstStyle/>
        <a:p>
          <a:endParaRPr lang="en-US"/>
        </a:p>
      </dgm:t>
    </dgm:pt>
    <dgm:pt modelId="{C41E90B7-C3AF-4137-93D3-690DC8B4B90F}" type="sibTrans" cxnId="{A2C98D22-7F13-42F0-B3FF-8DE9854FC5BA}">
      <dgm:prSet/>
      <dgm:spPr/>
      <dgm:t>
        <a:bodyPr/>
        <a:lstStyle/>
        <a:p>
          <a:endParaRPr lang="en-US"/>
        </a:p>
      </dgm:t>
    </dgm:pt>
    <dgm:pt modelId="{E21D376B-3200-4A9B-B1A8-AE82DE09AA6B}">
      <dgm:prSet phldrT="[Text]"/>
      <dgm:spPr/>
      <dgm:t>
        <a:bodyPr/>
        <a:lstStyle/>
        <a:p>
          <a:r>
            <a:rPr lang="en-US" dirty="0"/>
            <a:t>Design message, package, and distribution</a:t>
          </a:r>
        </a:p>
      </dgm:t>
    </dgm:pt>
    <dgm:pt modelId="{DEB0F53D-4DD4-4E75-8455-B6E8EFE2BDC5}" type="parTrans" cxnId="{36FC8340-E13F-4092-AE3C-19BE38D77B52}">
      <dgm:prSet/>
      <dgm:spPr/>
      <dgm:t>
        <a:bodyPr/>
        <a:lstStyle/>
        <a:p>
          <a:endParaRPr lang="en-US"/>
        </a:p>
      </dgm:t>
    </dgm:pt>
    <dgm:pt modelId="{9E655B09-6FAF-4F2E-BEF0-63F92B947370}" type="sibTrans" cxnId="{36FC8340-E13F-4092-AE3C-19BE38D77B52}">
      <dgm:prSet/>
      <dgm:spPr/>
      <dgm:t>
        <a:bodyPr/>
        <a:lstStyle/>
        <a:p>
          <a:endParaRPr lang="en-US"/>
        </a:p>
      </dgm:t>
    </dgm:pt>
    <dgm:pt modelId="{CF323AE9-CEDA-4B16-8118-53F958D3330C}">
      <dgm:prSet phldrT="[Text]"/>
      <dgm:spPr/>
      <dgm:t>
        <a:bodyPr/>
        <a:lstStyle/>
        <a:p>
          <a:r>
            <a:rPr lang="en-US" dirty="0"/>
            <a:t>Dissemination</a:t>
          </a:r>
        </a:p>
      </dgm:t>
    </dgm:pt>
    <dgm:pt modelId="{A1E04CA0-54F9-4598-87CA-CC4664BD0E3A}" type="parTrans" cxnId="{1EAF1E76-D682-424A-B875-D53F5A8BDEAF}">
      <dgm:prSet/>
      <dgm:spPr/>
      <dgm:t>
        <a:bodyPr/>
        <a:lstStyle/>
        <a:p>
          <a:endParaRPr lang="en-US"/>
        </a:p>
      </dgm:t>
    </dgm:pt>
    <dgm:pt modelId="{005E7763-9110-448C-A9FA-F2F031F2422C}" type="sibTrans" cxnId="{1EAF1E76-D682-424A-B875-D53F5A8BDEAF}">
      <dgm:prSet/>
      <dgm:spPr/>
      <dgm:t>
        <a:bodyPr/>
        <a:lstStyle/>
        <a:p>
          <a:endParaRPr lang="en-US"/>
        </a:p>
      </dgm:t>
    </dgm:pt>
    <dgm:pt modelId="{17F65507-9520-4EB5-A468-AF6192853D5D}">
      <dgm:prSet phldrT="[Text]"/>
      <dgm:spPr/>
      <dgm:t>
        <a:bodyPr/>
        <a:lstStyle/>
        <a:p>
          <a:r>
            <a:rPr lang="en-US" dirty="0"/>
            <a:t>Distribute products to intended audiences</a:t>
          </a:r>
        </a:p>
      </dgm:t>
    </dgm:pt>
    <dgm:pt modelId="{E02AD293-A568-41E8-B850-29D5DDD6ACFD}" type="parTrans" cxnId="{79DB692F-B182-4101-8E0E-B9E40891E0A0}">
      <dgm:prSet/>
      <dgm:spPr/>
      <dgm:t>
        <a:bodyPr/>
        <a:lstStyle/>
        <a:p>
          <a:endParaRPr lang="en-US"/>
        </a:p>
      </dgm:t>
    </dgm:pt>
    <dgm:pt modelId="{6650C48B-AE5B-4D74-9C40-B9FEBD42725E}" type="sibTrans" cxnId="{79DB692F-B182-4101-8E0E-B9E40891E0A0}">
      <dgm:prSet/>
      <dgm:spPr/>
      <dgm:t>
        <a:bodyPr/>
        <a:lstStyle/>
        <a:p>
          <a:endParaRPr lang="en-US"/>
        </a:p>
      </dgm:t>
    </dgm:pt>
    <dgm:pt modelId="{64FEBF05-74E9-41DD-9D7E-FAC599D75ADD}">
      <dgm:prSet phldrT="[Text]"/>
      <dgm:spPr/>
      <dgm:t>
        <a:bodyPr/>
        <a:lstStyle/>
        <a:p>
          <a:r>
            <a:rPr lang="en-US" dirty="0"/>
            <a:t>Impact</a:t>
          </a:r>
        </a:p>
      </dgm:t>
    </dgm:pt>
    <dgm:pt modelId="{60C30C01-C281-446D-8860-973B23017549}" type="parTrans" cxnId="{BA3BB083-B215-46C8-BB08-EBA663A0B1BB}">
      <dgm:prSet/>
      <dgm:spPr/>
      <dgm:t>
        <a:bodyPr/>
        <a:lstStyle/>
        <a:p>
          <a:endParaRPr lang="en-US"/>
        </a:p>
      </dgm:t>
    </dgm:pt>
    <dgm:pt modelId="{F92479D5-37E8-48ED-81B4-DE3178DEA710}" type="sibTrans" cxnId="{BA3BB083-B215-46C8-BB08-EBA663A0B1BB}">
      <dgm:prSet/>
      <dgm:spPr/>
      <dgm:t>
        <a:bodyPr/>
        <a:lstStyle/>
        <a:p>
          <a:endParaRPr lang="en-US"/>
        </a:p>
      </dgm:t>
    </dgm:pt>
    <dgm:pt modelId="{CF463776-E15F-4869-ACF1-C64C8856DA00}">
      <dgm:prSet phldrT="[Text]"/>
      <dgm:spPr/>
      <dgm:t>
        <a:bodyPr/>
        <a:lstStyle/>
        <a:p>
          <a:r>
            <a:rPr lang="en-US" dirty="0"/>
            <a:t>Select outcomes to be measured</a:t>
          </a:r>
        </a:p>
      </dgm:t>
    </dgm:pt>
    <dgm:pt modelId="{EFEAA604-79C1-4985-8228-A6295F39F08C}" type="parTrans" cxnId="{580A8152-D6C3-4717-AFD9-F78D77DBC4AE}">
      <dgm:prSet/>
      <dgm:spPr/>
      <dgm:t>
        <a:bodyPr/>
        <a:lstStyle/>
        <a:p>
          <a:endParaRPr lang="en-US"/>
        </a:p>
      </dgm:t>
    </dgm:pt>
    <dgm:pt modelId="{67D7F4D6-75EA-4F15-A9E5-7E2B6E670AFD}" type="sibTrans" cxnId="{580A8152-D6C3-4717-AFD9-F78D77DBC4AE}">
      <dgm:prSet/>
      <dgm:spPr/>
      <dgm:t>
        <a:bodyPr/>
        <a:lstStyle/>
        <a:p>
          <a:endParaRPr lang="en-US"/>
        </a:p>
      </dgm:t>
    </dgm:pt>
    <dgm:pt modelId="{D33F4B2B-9EA0-4FC9-9CE3-297D7B03CDB9}">
      <dgm:prSet/>
      <dgm:spPr/>
      <dgm:t>
        <a:bodyPr/>
        <a:lstStyle/>
        <a:p>
          <a:r>
            <a:rPr lang="en-US" dirty="0"/>
            <a:t>Measure outcomes</a:t>
          </a:r>
        </a:p>
      </dgm:t>
    </dgm:pt>
    <dgm:pt modelId="{E56A90B8-8328-4E6E-9B97-7A577C3AE418}" type="parTrans" cxnId="{B0A8B776-B669-44CE-87AA-17691CAD0AAD}">
      <dgm:prSet/>
      <dgm:spPr/>
      <dgm:t>
        <a:bodyPr/>
        <a:lstStyle/>
        <a:p>
          <a:endParaRPr lang="en-US"/>
        </a:p>
      </dgm:t>
    </dgm:pt>
    <dgm:pt modelId="{FEB2EEB4-1F1A-4918-9510-A108BD906126}" type="sibTrans" cxnId="{B0A8B776-B669-44CE-87AA-17691CAD0AAD}">
      <dgm:prSet/>
      <dgm:spPr/>
      <dgm:t>
        <a:bodyPr/>
        <a:lstStyle/>
        <a:p>
          <a:endParaRPr lang="en-US"/>
        </a:p>
      </dgm:t>
    </dgm:pt>
    <dgm:pt modelId="{728C8FDE-63C6-42DC-961A-0BB333BC15F0}">
      <dgm:prSet/>
      <dgm:spPr/>
      <dgm:t>
        <a:bodyPr/>
        <a:lstStyle/>
        <a:p>
          <a:r>
            <a:rPr lang="en-US" dirty="0"/>
            <a:t>Adoption</a:t>
          </a:r>
        </a:p>
      </dgm:t>
    </dgm:pt>
    <dgm:pt modelId="{948ED4EB-5891-4854-A72D-B262A287B4BD}" type="parTrans" cxnId="{B4C6A373-6CE5-4510-B2BB-5155420CF459}">
      <dgm:prSet/>
      <dgm:spPr/>
      <dgm:t>
        <a:bodyPr/>
        <a:lstStyle/>
        <a:p>
          <a:endParaRPr lang="en-US"/>
        </a:p>
      </dgm:t>
    </dgm:pt>
    <dgm:pt modelId="{D14D8F76-1029-4984-92AB-EEC47BE3F44A}" type="sibTrans" cxnId="{B4C6A373-6CE5-4510-B2BB-5155420CF459}">
      <dgm:prSet/>
      <dgm:spPr/>
      <dgm:t>
        <a:bodyPr/>
        <a:lstStyle/>
        <a:p>
          <a:endParaRPr lang="en-US"/>
        </a:p>
      </dgm:t>
    </dgm:pt>
    <dgm:pt modelId="{BD4FECC7-520C-4573-9871-09BAD8F08711}">
      <dgm:prSet/>
      <dgm:spPr/>
      <dgm:t>
        <a:bodyPr/>
        <a:lstStyle/>
        <a:p>
          <a:r>
            <a:rPr lang="en-US" dirty="0"/>
            <a:t>Sustainment</a:t>
          </a:r>
        </a:p>
      </dgm:t>
    </dgm:pt>
    <dgm:pt modelId="{F59E90B3-9269-40B9-8C1B-B956B699424F}" type="parTrans" cxnId="{570BDBE2-B999-4F37-9B35-C7D0EC700D2A}">
      <dgm:prSet/>
      <dgm:spPr/>
      <dgm:t>
        <a:bodyPr/>
        <a:lstStyle/>
        <a:p>
          <a:endParaRPr lang="en-US"/>
        </a:p>
      </dgm:t>
    </dgm:pt>
    <dgm:pt modelId="{147D800B-8752-4E62-83E7-8A13F89AD940}" type="sibTrans" cxnId="{570BDBE2-B999-4F37-9B35-C7D0EC700D2A}">
      <dgm:prSet/>
      <dgm:spPr/>
      <dgm:t>
        <a:bodyPr/>
        <a:lstStyle/>
        <a:p>
          <a:endParaRPr lang="en-US"/>
        </a:p>
      </dgm:t>
    </dgm:pt>
    <dgm:pt modelId="{DBD1935C-3D38-44EE-9666-7ED1379C463F}">
      <dgm:prSet/>
      <dgm:spPr/>
      <dgm:t>
        <a:bodyPr/>
        <a:lstStyle/>
        <a:p>
          <a:r>
            <a:rPr lang="en-US" dirty="0"/>
            <a:t>Benefits to patients and families</a:t>
          </a:r>
        </a:p>
      </dgm:t>
    </dgm:pt>
    <dgm:pt modelId="{5292AFA6-F764-4D03-B607-BB6FA784DC6B}" type="parTrans" cxnId="{7222BAAD-9FA9-4D49-B1BB-1E3E95B43858}">
      <dgm:prSet/>
      <dgm:spPr/>
      <dgm:t>
        <a:bodyPr/>
        <a:lstStyle/>
        <a:p>
          <a:endParaRPr lang="en-US"/>
        </a:p>
      </dgm:t>
    </dgm:pt>
    <dgm:pt modelId="{861DE8E2-0A8D-4805-8186-013E688ADE9A}" type="sibTrans" cxnId="{7222BAAD-9FA9-4D49-B1BB-1E3E95B43858}">
      <dgm:prSet/>
      <dgm:spPr/>
      <dgm:t>
        <a:bodyPr/>
        <a:lstStyle/>
        <a:p>
          <a:endParaRPr lang="en-US"/>
        </a:p>
      </dgm:t>
    </dgm:pt>
    <dgm:pt modelId="{5299FF37-B4F9-4861-B757-1C5A65BF3BA9}" type="pres">
      <dgm:prSet presAssocID="{B3B20DEE-F33F-4BF9-85AC-4D3EFEC2BD12}" presName="Name0" presStyleCnt="0">
        <dgm:presLayoutVars>
          <dgm:dir/>
          <dgm:animLvl val="lvl"/>
          <dgm:resizeHandles val="exact"/>
        </dgm:presLayoutVars>
      </dgm:prSet>
      <dgm:spPr/>
    </dgm:pt>
    <dgm:pt modelId="{03FE4A1A-D9A5-4AED-B17A-40061D1EA923}" type="pres">
      <dgm:prSet presAssocID="{F786AD93-38F0-4095-A75C-3B3C2C30CA90}" presName="composite" presStyleCnt="0"/>
      <dgm:spPr/>
    </dgm:pt>
    <dgm:pt modelId="{AAD95EDD-CDA0-4102-BF96-73029AA0402C}" type="pres">
      <dgm:prSet presAssocID="{F786AD93-38F0-4095-A75C-3B3C2C30CA90}" presName="parTx" presStyleLbl="alignNode1" presStyleIdx="0" presStyleCnt="4">
        <dgm:presLayoutVars>
          <dgm:chMax val="0"/>
          <dgm:chPref val="0"/>
          <dgm:bulletEnabled val="1"/>
        </dgm:presLayoutVars>
      </dgm:prSet>
      <dgm:spPr/>
    </dgm:pt>
    <dgm:pt modelId="{FD4A3ECC-A089-4E1C-8329-D3FFD5C9C976}" type="pres">
      <dgm:prSet presAssocID="{F786AD93-38F0-4095-A75C-3B3C2C30CA90}" presName="desTx" presStyleLbl="alignAccFollowNode1" presStyleIdx="0" presStyleCnt="4">
        <dgm:presLayoutVars>
          <dgm:bulletEnabled val="1"/>
        </dgm:presLayoutVars>
      </dgm:prSet>
      <dgm:spPr/>
    </dgm:pt>
    <dgm:pt modelId="{9ACBF4B4-58F5-41CD-9D5D-A82ADB2E665F}" type="pres">
      <dgm:prSet presAssocID="{C59B1567-FF88-4671-B1D1-BDCE2E1D1ACC}" presName="space" presStyleCnt="0"/>
      <dgm:spPr/>
    </dgm:pt>
    <dgm:pt modelId="{3770D174-E6B4-4788-AD96-5E973F8D7032}" type="pres">
      <dgm:prSet presAssocID="{636D4A14-BD39-4AE4-99AD-849DD2D2C7B6}" presName="composite" presStyleCnt="0"/>
      <dgm:spPr/>
    </dgm:pt>
    <dgm:pt modelId="{331F2743-5175-47E4-BFC5-736B9D39EC8C}" type="pres">
      <dgm:prSet presAssocID="{636D4A14-BD39-4AE4-99AD-849DD2D2C7B6}" presName="parTx" presStyleLbl="alignNode1" presStyleIdx="1" presStyleCnt="4">
        <dgm:presLayoutVars>
          <dgm:chMax val="0"/>
          <dgm:chPref val="0"/>
          <dgm:bulletEnabled val="1"/>
        </dgm:presLayoutVars>
      </dgm:prSet>
      <dgm:spPr/>
    </dgm:pt>
    <dgm:pt modelId="{B1A2F45A-4D9C-42A0-9B7A-BE3FB73A79FB}" type="pres">
      <dgm:prSet presAssocID="{636D4A14-BD39-4AE4-99AD-849DD2D2C7B6}" presName="desTx" presStyleLbl="alignAccFollowNode1" presStyleIdx="1" presStyleCnt="4">
        <dgm:presLayoutVars>
          <dgm:bulletEnabled val="1"/>
        </dgm:presLayoutVars>
      </dgm:prSet>
      <dgm:spPr/>
    </dgm:pt>
    <dgm:pt modelId="{1E8BED00-FCF7-48B1-A641-76859D3ED530}" type="pres">
      <dgm:prSet presAssocID="{C41E90B7-C3AF-4137-93D3-690DC8B4B90F}" presName="space" presStyleCnt="0"/>
      <dgm:spPr/>
    </dgm:pt>
    <dgm:pt modelId="{9765DBC8-74A7-47C3-8BF3-FF087325D023}" type="pres">
      <dgm:prSet presAssocID="{CF323AE9-CEDA-4B16-8118-53F958D3330C}" presName="composite" presStyleCnt="0"/>
      <dgm:spPr/>
    </dgm:pt>
    <dgm:pt modelId="{1E5E1E37-5B66-4D19-BF8A-42D9A39B9933}" type="pres">
      <dgm:prSet presAssocID="{CF323AE9-CEDA-4B16-8118-53F958D3330C}" presName="parTx" presStyleLbl="alignNode1" presStyleIdx="2" presStyleCnt="4">
        <dgm:presLayoutVars>
          <dgm:chMax val="0"/>
          <dgm:chPref val="0"/>
          <dgm:bulletEnabled val="1"/>
        </dgm:presLayoutVars>
      </dgm:prSet>
      <dgm:spPr/>
    </dgm:pt>
    <dgm:pt modelId="{965DFB8E-9688-4C45-831D-F9FFCCA4193F}" type="pres">
      <dgm:prSet presAssocID="{CF323AE9-CEDA-4B16-8118-53F958D3330C}" presName="desTx" presStyleLbl="alignAccFollowNode1" presStyleIdx="2" presStyleCnt="4">
        <dgm:presLayoutVars>
          <dgm:bulletEnabled val="1"/>
        </dgm:presLayoutVars>
      </dgm:prSet>
      <dgm:spPr/>
    </dgm:pt>
    <dgm:pt modelId="{047E843F-AA23-4947-81D6-18184861A6DE}" type="pres">
      <dgm:prSet presAssocID="{005E7763-9110-448C-A9FA-F2F031F2422C}" presName="space" presStyleCnt="0"/>
      <dgm:spPr/>
    </dgm:pt>
    <dgm:pt modelId="{1222722A-9369-4DF2-9E5F-D3A88873E3D7}" type="pres">
      <dgm:prSet presAssocID="{64FEBF05-74E9-41DD-9D7E-FAC599D75ADD}" presName="composite" presStyleCnt="0"/>
      <dgm:spPr/>
    </dgm:pt>
    <dgm:pt modelId="{A82E4852-A9AE-4827-A602-2F0D7E8D7D8F}" type="pres">
      <dgm:prSet presAssocID="{64FEBF05-74E9-41DD-9D7E-FAC599D75ADD}" presName="parTx" presStyleLbl="alignNode1" presStyleIdx="3" presStyleCnt="4">
        <dgm:presLayoutVars>
          <dgm:chMax val="0"/>
          <dgm:chPref val="0"/>
          <dgm:bulletEnabled val="1"/>
        </dgm:presLayoutVars>
      </dgm:prSet>
      <dgm:spPr/>
    </dgm:pt>
    <dgm:pt modelId="{90550225-2613-41E5-B09E-F3C77B833A6A}" type="pres">
      <dgm:prSet presAssocID="{64FEBF05-74E9-41DD-9D7E-FAC599D75ADD}" presName="desTx" presStyleLbl="alignAccFollowNode1" presStyleIdx="3" presStyleCnt="4">
        <dgm:presLayoutVars>
          <dgm:bulletEnabled val="1"/>
        </dgm:presLayoutVars>
      </dgm:prSet>
      <dgm:spPr/>
    </dgm:pt>
  </dgm:ptLst>
  <dgm:cxnLst>
    <dgm:cxn modelId="{96D33E00-30AB-49A9-8789-8C3CF2A3582A}" type="presOf" srcId="{D33F4B2B-9EA0-4FC9-9CE3-297D7B03CDB9}" destId="{90550225-2613-41E5-B09E-F3C77B833A6A}" srcOrd="0" destOrd="0" presId="urn:microsoft.com/office/officeart/2005/8/layout/hList1"/>
    <dgm:cxn modelId="{2FC79F16-CA1B-4D6B-BC2E-8BDCE5677C46}" type="presOf" srcId="{63D7D7A9-1220-4034-AB95-C6F31EFAC3E2}" destId="{FD4A3ECC-A089-4E1C-8329-D3FFD5C9C976}" srcOrd="0" destOrd="1" presId="urn:microsoft.com/office/officeart/2005/8/layout/hList1"/>
    <dgm:cxn modelId="{A2C98D22-7F13-42F0-B3FF-8DE9854FC5BA}" srcId="{B3B20DEE-F33F-4BF9-85AC-4D3EFEC2BD12}" destId="{636D4A14-BD39-4AE4-99AD-849DD2D2C7B6}" srcOrd="1" destOrd="0" parTransId="{6E06A23E-B2FB-41A0-ABAA-173B9305751F}" sibTransId="{C41E90B7-C3AF-4137-93D3-690DC8B4B90F}"/>
    <dgm:cxn modelId="{00226229-0202-41BE-A6D3-62E88C532AAD}" type="presOf" srcId="{E21D376B-3200-4A9B-B1A8-AE82DE09AA6B}" destId="{B1A2F45A-4D9C-42A0-9B7A-BE3FB73A79FB}" srcOrd="0" destOrd="0" presId="urn:microsoft.com/office/officeart/2005/8/layout/hList1"/>
    <dgm:cxn modelId="{79DB692F-B182-4101-8E0E-B9E40891E0A0}" srcId="{CF323AE9-CEDA-4B16-8118-53F958D3330C}" destId="{17F65507-9520-4EB5-A468-AF6192853D5D}" srcOrd="0" destOrd="0" parTransId="{E02AD293-A568-41E8-B850-29D5DDD6ACFD}" sibTransId="{6650C48B-AE5B-4D74-9C40-B9FEBD42725E}"/>
    <dgm:cxn modelId="{36FC8340-E13F-4092-AE3C-19BE38D77B52}" srcId="{636D4A14-BD39-4AE4-99AD-849DD2D2C7B6}" destId="{E21D376B-3200-4A9B-B1A8-AE82DE09AA6B}" srcOrd="0" destOrd="0" parTransId="{DEB0F53D-4DD4-4E75-8455-B6E8EFE2BDC5}" sibTransId="{9E655B09-6FAF-4F2E-BEF0-63F92B947370}"/>
    <dgm:cxn modelId="{E0733943-7B00-47EB-91F9-7A75E8635850}" type="presOf" srcId="{3671E9DC-DEA8-41BE-B419-03001D63EB1D}" destId="{FD4A3ECC-A089-4E1C-8329-D3FFD5C9C976}" srcOrd="0" destOrd="0" presId="urn:microsoft.com/office/officeart/2005/8/layout/hList1"/>
    <dgm:cxn modelId="{7D6DAD63-FC86-4C63-9D11-643AFDB197D1}" type="presOf" srcId="{F786AD93-38F0-4095-A75C-3B3C2C30CA90}" destId="{AAD95EDD-CDA0-4102-BF96-73029AA0402C}" srcOrd="0" destOrd="0" presId="urn:microsoft.com/office/officeart/2005/8/layout/hList1"/>
    <dgm:cxn modelId="{6F0A8547-C206-48EC-B90B-01C3D9F5D979}" type="presOf" srcId="{DBD1935C-3D38-44EE-9666-7ED1379C463F}" destId="{90550225-2613-41E5-B09E-F3C77B833A6A}" srcOrd="0" destOrd="3" presId="urn:microsoft.com/office/officeart/2005/8/layout/hList1"/>
    <dgm:cxn modelId="{3738B148-C406-41DA-908C-B9C0E2910A15}" type="presOf" srcId="{B3B20DEE-F33F-4BF9-85AC-4D3EFEC2BD12}" destId="{5299FF37-B4F9-4861-B757-1C5A65BF3BA9}" srcOrd="0" destOrd="0" presId="urn:microsoft.com/office/officeart/2005/8/layout/hList1"/>
    <dgm:cxn modelId="{0648774D-06D7-43D5-B154-3EDCAF9ACEFE}" type="presOf" srcId="{636D4A14-BD39-4AE4-99AD-849DD2D2C7B6}" destId="{331F2743-5175-47E4-BFC5-736B9D39EC8C}" srcOrd="0" destOrd="0" presId="urn:microsoft.com/office/officeart/2005/8/layout/hList1"/>
    <dgm:cxn modelId="{298B3B4F-46FA-4E19-9C09-5B4284CC8AC6}" srcId="{F786AD93-38F0-4095-A75C-3B3C2C30CA90}" destId="{3671E9DC-DEA8-41BE-B419-03001D63EB1D}" srcOrd="0" destOrd="0" parTransId="{39F18795-AB54-411C-9DB4-2B87B1AEF9DA}" sibTransId="{D71C487A-944E-4E34-B499-E35084E98B39}"/>
    <dgm:cxn modelId="{61293950-400A-4A58-896E-EB2B95497C54}" type="presOf" srcId="{17F65507-9520-4EB5-A468-AF6192853D5D}" destId="{965DFB8E-9688-4C45-831D-F9FFCCA4193F}" srcOrd="0" destOrd="0" presId="urn:microsoft.com/office/officeart/2005/8/layout/hList1"/>
    <dgm:cxn modelId="{580A8152-D6C3-4717-AFD9-F78D77DBC4AE}" srcId="{636D4A14-BD39-4AE4-99AD-849DD2D2C7B6}" destId="{CF463776-E15F-4869-ACF1-C64C8856DA00}" srcOrd="1" destOrd="0" parTransId="{EFEAA604-79C1-4985-8228-A6295F39F08C}" sibTransId="{67D7F4D6-75EA-4F15-A9E5-7E2B6E670AFD}"/>
    <dgm:cxn modelId="{B4C6A373-6CE5-4510-B2BB-5155420CF459}" srcId="{D33F4B2B-9EA0-4FC9-9CE3-297D7B03CDB9}" destId="{728C8FDE-63C6-42DC-961A-0BB333BC15F0}" srcOrd="0" destOrd="0" parTransId="{948ED4EB-5891-4854-A72D-B262A287B4BD}" sibTransId="{D14D8F76-1029-4984-92AB-EEC47BE3F44A}"/>
    <dgm:cxn modelId="{1EAF1E76-D682-424A-B875-D53F5A8BDEAF}" srcId="{B3B20DEE-F33F-4BF9-85AC-4D3EFEC2BD12}" destId="{CF323AE9-CEDA-4B16-8118-53F958D3330C}" srcOrd="2" destOrd="0" parTransId="{A1E04CA0-54F9-4598-87CA-CC4664BD0E3A}" sibTransId="{005E7763-9110-448C-A9FA-F2F031F2422C}"/>
    <dgm:cxn modelId="{B0A8B776-B669-44CE-87AA-17691CAD0AAD}" srcId="{64FEBF05-74E9-41DD-9D7E-FAC599D75ADD}" destId="{D33F4B2B-9EA0-4FC9-9CE3-297D7B03CDB9}" srcOrd="0" destOrd="0" parTransId="{E56A90B8-8328-4E6E-9B97-7A577C3AE418}" sibTransId="{FEB2EEB4-1F1A-4918-9510-A108BD906126}"/>
    <dgm:cxn modelId="{31642482-63EB-4DF5-995D-1FBBD35333D8}" srcId="{F786AD93-38F0-4095-A75C-3B3C2C30CA90}" destId="{63D7D7A9-1220-4034-AB95-C6F31EFAC3E2}" srcOrd="1" destOrd="0" parTransId="{F709F201-3C32-45DF-B32B-F99ED2665BC7}" sibTransId="{CB42A5D5-48D7-4F77-BE65-8D3AB036EC0F}"/>
    <dgm:cxn modelId="{BA3BB083-B215-46C8-BB08-EBA663A0B1BB}" srcId="{B3B20DEE-F33F-4BF9-85AC-4D3EFEC2BD12}" destId="{64FEBF05-74E9-41DD-9D7E-FAC599D75ADD}" srcOrd="3" destOrd="0" parTransId="{60C30C01-C281-446D-8860-973B23017549}" sibTransId="{F92479D5-37E8-48ED-81B4-DE3178DEA710}"/>
    <dgm:cxn modelId="{6166439F-87ED-49CD-85E1-0E243EFA3F12}" type="presOf" srcId="{BD4FECC7-520C-4573-9871-09BAD8F08711}" destId="{90550225-2613-41E5-B09E-F3C77B833A6A}" srcOrd="0" destOrd="2" presId="urn:microsoft.com/office/officeart/2005/8/layout/hList1"/>
    <dgm:cxn modelId="{5557989F-612E-4B73-ACB7-FB1644B540D2}" type="presOf" srcId="{64FEBF05-74E9-41DD-9D7E-FAC599D75ADD}" destId="{A82E4852-A9AE-4827-A602-2F0D7E8D7D8F}" srcOrd="0" destOrd="0" presId="urn:microsoft.com/office/officeart/2005/8/layout/hList1"/>
    <dgm:cxn modelId="{DBCF5DAB-0699-4600-8247-B235D8816FB3}" type="presOf" srcId="{CF463776-E15F-4869-ACF1-C64C8856DA00}" destId="{B1A2F45A-4D9C-42A0-9B7A-BE3FB73A79FB}" srcOrd="0" destOrd="1" presId="urn:microsoft.com/office/officeart/2005/8/layout/hList1"/>
    <dgm:cxn modelId="{7222BAAD-9FA9-4D49-B1BB-1E3E95B43858}" srcId="{D33F4B2B-9EA0-4FC9-9CE3-297D7B03CDB9}" destId="{DBD1935C-3D38-44EE-9666-7ED1379C463F}" srcOrd="2" destOrd="0" parTransId="{5292AFA6-F764-4D03-B607-BB6FA784DC6B}" sibTransId="{861DE8E2-0A8D-4805-8186-013E688ADE9A}"/>
    <dgm:cxn modelId="{489090BD-2F88-4DD6-A4D2-0C6BB3A351BE}" type="presOf" srcId="{728C8FDE-63C6-42DC-961A-0BB333BC15F0}" destId="{90550225-2613-41E5-B09E-F3C77B833A6A}" srcOrd="0" destOrd="1" presId="urn:microsoft.com/office/officeart/2005/8/layout/hList1"/>
    <dgm:cxn modelId="{FCCF19C5-53DD-4B87-B91D-E81600BF029B}" type="presOf" srcId="{CF323AE9-CEDA-4B16-8118-53F958D3330C}" destId="{1E5E1E37-5B66-4D19-BF8A-42D9A39B9933}" srcOrd="0" destOrd="0" presId="urn:microsoft.com/office/officeart/2005/8/layout/hList1"/>
    <dgm:cxn modelId="{570BDBE2-B999-4F37-9B35-C7D0EC700D2A}" srcId="{D33F4B2B-9EA0-4FC9-9CE3-297D7B03CDB9}" destId="{BD4FECC7-520C-4573-9871-09BAD8F08711}" srcOrd="1" destOrd="0" parTransId="{F59E90B3-9269-40B9-8C1B-B956B699424F}" sibTransId="{147D800B-8752-4E62-83E7-8A13F89AD940}"/>
    <dgm:cxn modelId="{5B0BD7FC-92E8-411F-AFC7-7683CB02C495}" srcId="{B3B20DEE-F33F-4BF9-85AC-4D3EFEC2BD12}" destId="{F786AD93-38F0-4095-A75C-3B3C2C30CA90}" srcOrd="0" destOrd="0" parTransId="{B6C582A8-BA02-4E96-B281-D4A248ABDC22}" sibTransId="{C59B1567-FF88-4671-B1D1-BDCE2E1D1ACC}"/>
    <dgm:cxn modelId="{A8D39AC8-FAD9-41B5-9B55-7FF0A6665991}" type="presParOf" srcId="{5299FF37-B4F9-4861-B757-1C5A65BF3BA9}" destId="{03FE4A1A-D9A5-4AED-B17A-40061D1EA923}" srcOrd="0" destOrd="0" presId="urn:microsoft.com/office/officeart/2005/8/layout/hList1"/>
    <dgm:cxn modelId="{1125C6E6-B6D0-4467-A4F6-D162A5A1CC91}" type="presParOf" srcId="{03FE4A1A-D9A5-4AED-B17A-40061D1EA923}" destId="{AAD95EDD-CDA0-4102-BF96-73029AA0402C}" srcOrd="0" destOrd="0" presId="urn:microsoft.com/office/officeart/2005/8/layout/hList1"/>
    <dgm:cxn modelId="{5106EC4C-F911-4495-A76E-BD3B52852453}" type="presParOf" srcId="{03FE4A1A-D9A5-4AED-B17A-40061D1EA923}" destId="{FD4A3ECC-A089-4E1C-8329-D3FFD5C9C976}" srcOrd="1" destOrd="0" presId="urn:microsoft.com/office/officeart/2005/8/layout/hList1"/>
    <dgm:cxn modelId="{8188F127-C157-4789-AEF4-408E4118E3C1}" type="presParOf" srcId="{5299FF37-B4F9-4861-B757-1C5A65BF3BA9}" destId="{9ACBF4B4-58F5-41CD-9D5D-A82ADB2E665F}" srcOrd="1" destOrd="0" presId="urn:microsoft.com/office/officeart/2005/8/layout/hList1"/>
    <dgm:cxn modelId="{CFD26D0B-0D12-491A-A49E-A1ADF0811B6F}" type="presParOf" srcId="{5299FF37-B4F9-4861-B757-1C5A65BF3BA9}" destId="{3770D174-E6B4-4788-AD96-5E973F8D7032}" srcOrd="2" destOrd="0" presId="urn:microsoft.com/office/officeart/2005/8/layout/hList1"/>
    <dgm:cxn modelId="{E6AA5833-427F-4FA5-A237-4D9ED94F86CE}" type="presParOf" srcId="{3770D174-E6B4-4788-AD96-5E973F8D7032}" destId="{331F2743-5175-47E4-BFC5-736B9D39EC8C}" srcOrd="0" destOrd="0" presId="urn:microsoft.com/office/officeart/2005/8/layout/hList1"/>
    <dgm:cxn modelId="{E99F12E3-C1D8-4305-B660-4133960A980A}" type="presParOf" srcId="{3770D174-E6B4-4788-AD96-5E973F8D7032}" destId="{B1A2F45A-4D9C-42A0-9B7A-BE3FB73A79FB}" srcOrd="1" destOrd="0" presId="urn:microsoft.com/office/officeart/2005/8/layout/hList1"/>
    <dgm:cxn modelId="{552186F1-300C-426C-A8DA-84BBB8577C6C}" type="presParOf" srcId="{5299FF37-B4F9-4861-B757-1C5A65BF3BA9}" destId="{1E8BED00-FCF7-48B1-A641-76859D3ED530}" srcOrd="3" destOrd="0" presId="urn:microsoft.com/office/officeart/2005/8/layout/hList1"/>
    <dgm:cxn modelId="{B43C6319-A96E-449A-8FE8-CA58014BF5E9}" type="presParOf" srcId="{5299FF37-B4F9-4861-B757-1C5A65BF3BA9}" destId="{9765DBC8-74A7-47C3-8BF3-FF087325D023}" srcOrd="4" destOrd="0" presId="urn:microsoft.com/office/officeart/2005/8/layout/hList1"/>
    <dgm:cxn modelId="{A226C9CA-7C1D-4435-A496-A8A23F13FEE3}" type="presParOf" srcId="{9765DBC8-74A7-47C3-8BF3-FF087325D023}" destId="{1E5E1E37-5B66-4D19-BF8A-42D9A39B9933}" srcOrd="0" destOrd="0" presId="urn:microsoft.com/office/officeart/2005/8/layout/hList1"/>
    <dgm:cxn modelId="{4D6B7FEE-4D72-4613-A2E6-52D4734C95CB}" type="presParOf" srcId="{9765DBC8-74A7-47C3-8BF3-FF087325D023}" destId="{965DFB8E-9688-4C45-831D-F9FFCCA4193F}" srcOrd="1" destOrd="0" presId="urn:microsoft.com/office/officeart/2005/8/layout/hList1"/>
    <dgm:cxn modelId="{1FD623D6-E289-4BD4-9879-2802062795D5}" type="presParOf" srcId="{5299FF37-B4F9-4861-B757-1C5A65BF3BA9}" destId="{047E843F-AA23-4947-81D6-18184861A6DE}" srcOrd="5" destOrd="0" presId="urn:microsoft.com/office/officeart/2005/8/layout/hList1"/>
    <dgm:cxn modelId="{4B76819F-AA39-4283-8BF7-AF8E9A6099E3}" type="presParOf" srcId="{5299FF37-B4F9-4861-B757-1C5A65BF3BA9}" destId="{1222722A-9369-4DF2-9E5F-D3A88873E3D7}" srcOrd="6" destOrd="0" presId="urn:microsoft.com/office/officeart/2005/8/layout/hList1"/>
    <dgm:cxn modelId="{B2C0EC24-A2CE-432B-A017-7E701F369F3C}" type="presParOf" srcId="{1222722A-9369-4DF2-9E5F-D3A88873E3D7}" destId="{A82E4852-A9AE-4827-A602-2F0D7E8D7D8F}" srcOrd="0" destOrd="0" presId="urn:microsoft.com/office/officeart/2005/8/layout/hList1"/>
    <dgm:cxn modelId="{66914229-6FFF-4C1C-ABE0-E8170E411C12}" type="presParOf" srcId="{1222722A-9369-4DF2-9E5F-D3A88873E3D7}" destId="{90550225-2613-41E5-B09E-F3C77B833A6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B20DEE-F33F-4BF9-85AC-4D3EFEC2BD1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F786AD93-38F0-4095-A75C-3B3C2C30CA90}">
      <dgm:prSet phldrT="[Text]"/>
      <dgm:spPr/>
      <dgm:t>
        <a:bodyPr/>
        <a:lstStyle/>
        <a:p>
          <a:r>
            <a:rPr lang="en-US" dirty="0"/>
            <a:t>Conceptualization</a:t>
          </a:r>
        </a:p>
      </dgm:t>
    </dgm:pt>
    <dgm:pt modelId="{B6C582A8-BA02-4E96-B281-D4A248ABDC22}" type="parTrans" cxnId="{5B0BD7FC-92E8-411F-AFC7-7683CB02C495}">
      <dgm:prSet/>
      <dgm:spPr/>
      <dgm:t>
        <a:bodyPr/>
        <a:lstStyle/>
        <a:p>
          <a:endParaRPr lang="en-US"/>
        </a:p>
      </dgm:t>
    </dgm:pt>
    <dgm:pt modelId="{C59B1567-FF88-4671-B1D1-BDCE2E1D1ACC}" type="sibTrans" cxnId="{5B0BD7FC-92E8-411F-AFC7-7683CB02C495}">
      <dgm:prSet/>
      <dgm:spPr/>
      <dgm:t>
        <a:bodyPr/>
        <a:lstStyle/>
        <a:p>
          <a:endParaRPr lang="en-US"/>
        </a:p>
      </dgm:t>
    </dgm:pt>
    <dgm:pt modelId="{3671E9DC-DEA8-41BE-B419-03001D63EB1D}">
      <dgm:prSet phldrT="[Text]"/>
      <dgm:spPr/>
      <dgm:t>
        <a:bodyPr/>
        <a:lstStyle/>
        <a:p>
          <a:r>
            <a:rPr lang="en-US" dirty="0"/>
            <a:t>Selected FMA and ARAT</a:t>
          </a:r>
        </a:p>
      </dgm:t>
    </dgm:pt>
    <dgm:pt modelId="{39F18795-AB54-411C-9DB4-2B87B1AEF9DA}" type="parTrans" cxnId="{298B3B4F-46FA-4E19-9C09-5B4284CC8AC6}">
      <dgm:prSet/>
      <dgm:spPr/>
      <dgm:t>
        <a:bodyPr/>
        <a:lstStyle/>
        <a:p>
          <a:endParaRPr lang="en-US"/>
        </a:p>
      </dgm:t>
    </dgm:pt>
    <dgm:pt modelId="{D71C487A-944E-4E34-B499-E35084E98B39}" type="sibTrans" cxnId="{298B3B4F-46FA-4E19-9C09-5B4284CC8AC6}">
      <dgm:prSet/>
      <dgm:spPr/>
      <dgm:t>
        <a:bodyPr/>
        <a:lstStyle/>
        <a:p>
          <a:endParaRPr lang="en-US"/>
        </a:p>
      </dgm:t>
    </dgm:pt>
    <dgm:pt modelId="{63D7D7A9-1220-4034-AB95-C6F31EFAC3E2}">
      <dgm:prSet phldrT="[Text]"/>
      <dgm:spPr/>
      <dgm:t>
        <a:bodyPr/>
        <a:lstStyle/>
        <a:p>
          <a:r>
            <a:rPr lang="en-US" dirty="0"/>
            <a:t>Found barriers related to knowledge, resources, beliefs, benefits, documentation</a:t>
          </a:r>
        </a:p>
      </dgm:t>
    </dgm:pt>
    <dgm:pt modelId="{F709F201-3C32-45DF-B32B-F99ED2665BC7}" type="parTrans" cxnId="{31642482-63EB-4DF5-995D-1FBBD35333D8}">
      <dgm:prSet/>
      <dgm:spPr/>
      <dgm:t>
        <a:bodyPr/>
        <a:lstStyle/>
        <a:p>
          <a:endParaRPr lang="en-US"/>
        </a:p>
      </dgm:t>
    </dgm:pt>
    <dgm:pt modelId="{CB42A5D5-48D7-4F77-BE65-8D3AB036EC0F}" type="sibTrans" cxnId="{31642482-63EB-4DF5-995D-1FBBD35333D8}">
      <dgm:prSet/>
      <dgm:spPr/>
      <dgm:t>
        <a:bodyPr/>
        <a:lstStyle/>
        <a:p>
          <a:endParaRPr lang="en-US"/>
        </a:p>
      </dgm:t>
    </dgm:pt>
    <dgm:pt modelId="{636D4A14-BD39-4AE4-99AD-849DD2D2C7B6}">
      <dgm:prSet phldrT="[Text]"/>
      <dgm:spPr/>
      <dgm:t>
        <a:bodyPr/>
        <a:lstStyle/>
        <a:p>
          <a:r>
            <a:rPr lang="en-US" dirty="0"/>
            <a:t>Design</a:t>
          </a:r>
        </a:p>
      </dgm:t>
    </dgm:pt>
    <dgm:pt modelId="{6E06A23E-B2FB-41A0-ABAA-173B9305751F}" type="parTrans" cxnId="{A2C98D22-7F13-42F0-B3FF-8DE9854FC5BA}">
      <dgm:prSet/>
      <dgm:spPr/>
      <dgm:t>
        <a:bodyPr/>
        <a:lstStyle/>
        <a:p>
          <a:endParaRPr lang="en-US"/>
        </a:p>
      </dgm:t>
    </dgm:pt>
    <dgm:pt modelId="{C41E90B7-C3AF-4137-93D3-690DC8B4B90F}" type="sibTrans" cxnId="{A2C98D22-7F13-42F0-B3FF-8DE9854FC5BA}">
      <dgm:prSet/>
      <dgm:spPr/>
      <dgm:t>
        <a:bodyPr/>
        <a:lstStyle/>
        <a:p>
          <a:endParaRPr lang="en-US"/>
        </a:p>
      </dgm:t>
    </dgm:pt>
    <dgm:pt modelId="{E21D376B-3200-4A9B-B1A8-AE82DE09AA6B}">
      <dgm:prSet phldrT="[Text]"/>
      <dgm:spPr/>
      <dgm:t>
        <a:bodyPr/>
        <a:lstStyle/>
        <a:p>
          <a:r>
            <a:rPr lang="en-US" dirty="0"/>
            <a:t>Metric: adoption</a:t>
          </a:r>
        </a:p>
      </dgm:t>
    </dgm:pt>
    <dgm:pt modelId="{DEB0F53D-4DD4-4E75-8455-B6E8EFE2BDC5}" type="parTrans" cxnId="{36FC8340-E13F-4092-AE3C-19BE38D77B52}">
      <dgm:prSet/>
      <dgm:spPr/>
      <dgm:t>
        <a:bodyPr/>
        <a:lstStyle/>
        <a:p>
          <a:endParaRPr lang="en-US"/>
        </a:p>
      </dgm:t>
    </dgm:pt>
    <dgm:pt modelId="{9E655B09-6FAF-4F2E-BEF0-63F92B947370}" type="sibTrans" cxnId="{36FC8340-E13F-4092-AE3C-19BE38D77B52}">
      <dgm:prSet/>
      <dgm:spPr/>
      <dgm:t>
        <a:bodyPr/>
        <a:lstStyle/>
        <a:p>
          <a:endParaRPr lang="en-US"/>
        </a:p>
      </dgm:t>
    </dgm:pt>
    <dgm:pt modelId="{CF323AE9-CEDA-4B16-8118-53F958D3330C}">
      <dgm:prSet phldrT="[Text]"/>
      <dgm:spPr/>
      <dgm:t>
        <a:bodyPr/>
        <a:lstStyle/>
        <a:p>
          <a:r>
            <a:rPr lang="en-US" dirty="0"/>
            <a:t>Dissemination</a:t>
          </a:r>
        </a:p>
      </dgm:t>
    </dgm:pt>
    <dgm:pt modelId="{A1E04CA0-54F9-4598-87CA-CC4664BD0E3A}" type="parTrans" cxnId="{1EAF1E76-D682-424A-B875-D53F5A8BDEAF}">
      <dgm:prSet/>
      <dgm:spPr/>
      <dgm:t>
        <a:bodyPr/>
        <a:lstStyle/>
        <a:p>
          <a:endParaRPr lang="en-US"/>
        </a:p>
      </dgm:t>
    </dgm:pt>
    <dgm:pt modelId="{005E7763-9110-448C-A9FA-F2F031F2422C}" type="sibTrans" cxnId="{1EAF1E76-D682-424A-B875-D53F5A8BDEAF}">
      <dgm:prSet/>
      <dgm:spPr/>
      <dgm:t>
        <a:bodyPr/>
        <a:lstStyle/>
        <a:p>
          <a:endParaRPr lang="en-US"/>
        </a:p>
      </dgm:t>
    </dgm:pt>
    <dgm:pt modelId="{17F65507-9520-4EB5-A468-AF6192853D5D}">
      <dgm:prSet phldrT="[Text]"/>
      <dgm:spPr/>
      <dgm:t>
        <a:bodyPr/>
        <a:lstStyle/>
        <a:p>
          <a:r>
            <a:rPr lang="en-US" dirty="0"/>
            <a:t>In-person training</a:t>
          </a:r>
        </a:p>
      </dgm:t>
    </dgm:pt>
    <dgm:pt modelId="{E02AD293-A568-41E8-B850-29D5DDD6ACFD}" type="parTrans" cxnId="{79DB692F-B182-4101-8E0E-B9E40891E0A0}">
      <dgm:prSet/>
      <dgm:spPr/>
      <dgm:t>
        <a:bodyPr/>
        <a:lstStyle/>
        <a:p>
          <a:endParaRPr lang="en-US"/>
        </a:p>
      </dgm:t>
    </dgm:pt>
    <dgm:pt modelId="{6650C48B-AE5B-4D74-9C40-B9FEBD42725E}" type="sibTrans" cxnId="{79DB692F-B182-4101-8E0E-B9E40891E0A0}">
      <dgm:prSet/>
      <dgm:spPr/>
      <dgm:t>
        <a:bodyPr/>
        <a:lstStyle/>
        <a:p>
          <a:endParaRPr lang="en-US"/>
        </a:p>
      </dgm:t>
    </dgm:pt>
    <dgm:pt modelId="{64FEBF05-74E9-41DD-9D7E-FAC599D75ADD}">
      <dgm:prSet phldrT="[Text]"/>
      <dgm:spPr/>
      <dgm:t>
        <a:bodyPr/>
        <a:lstStyle/>
        <a:p>
          <a:r>
            <a:rPr lang="en-US" dirty="0"/>
            <a:t>Impact</a:t>
          </a:r>
        </a:p>
      </dgm:t>
    </dgm:pt>
    <dgm:pt modelId="{60C30C01-C281-446D-8860-973B23017549}" type="parTrans" cxnId="{BA3BB083-B215-46C8-BB08-EBA663A0B1BB}">
      <dgm:prSet/>
      <dgm:spPr/>
      <dgm:t>
        <a:bodyPr/>
        <a:lstStyle/>
        <a:p>
          <a:endParaRPr lang="en-US"/>
        </a:p>
      </dgm:t>
    </dgm:pt>
    <dgm:pt modelId="{F92479D5-37E8-48ED-81B4-DE3178DEA710}" type="sibTrans" cxnId="{BA3BB083-B215-46C8-BB08-EBA663A0B1BB}">
      <dgm:prSet/>
      <dgm:spPr/>
      <dgm:t>
        <a:bodyPr/>
        <a:lstStyle/>
        <a:p>
          <a:endParaRPr lang="en-US"/>
        </a:p>
      </dgm:t>
    </dgm:pt>
    <dgm:pt modelId="{D33F4B2B-9EA0-4FC9-9CE3-297D7B03CDB9}">
      <dgm:prSet/>
      <dgm:spPr/>
      <dgm:t>
        <a:bodyPr/>
        <a:lstStyle/>
        <a:p>
          <a:r>
            <a:rPr lang="en-US" dirty="0"/>
            <a:t>Significant increase in FMA and ARAT use after deployment of dissemination strategies</a:t>
          </a:r>
        </a:p>
      </dgm:t>
    </dgm:pt>
    <dgm:pt modelId="{E56A90B8-8328-4E6E-9B97-7A577C3AE418}" type="parTrans" cxnId="{B0A8B776-B669-44CE-87AA-17691CAD0AAD}">
      <dgm:prSet/>
      <dgm:spPr/>
      <dgm:t>
        <a:bodyPr/>
        <a:lstStyle/>
        <a:p>
          <a:endParaRPr lang="en-US"/>
        </a:p>
      </dgm:t>
    </dgm:pt>
    <dgm:pt modelId="{FEB2EEB4-1F1A-4918-9510-A108BD906126}" type="sibTrans" cxnId="{B0A8B776-B669-44CE-87AA-17691CAD0AAD}">
      <dgm:prSet/>
      <dgm:spPr/>
      <dgm:t>
        <a:bodyPr/>
        <a:lstStyle/>
        <a:p>
          <a:endParaRPr lang="en-US"/>
        </a:p>
      </dgm:t>
    </dgm:pt>
    <dgm:pt modelId="{B295B36B-3082-41DE-8977-D3E133B10610}">
      <dgm:prSet phldrT="[Text]"/>
      <dgm:spPr/>
      <dgm:t>
        <a:bodyPr/>
        <a:lstStyle/>
        <a:p>
          <a:r>
            <a:rPr lang="en-US" dirty="0"/>
            <a:t>Created educational materials</a:t>
          </a:r>
        </a:p>
      </dgm:t>
    </dgm:pt>
    <dgm:pt modelId="{59CF2BBE-2EAF-48C9-9391-919C35CDA8FF}" type="parTrans" cxnId="{358596CA-B318-4D74-A8A3-C0191C5EA1CE}">
      <dgm:prSet/>
      <dgm:spPr/>
    </dgm:pt>
    <dgm:pt modelId="{F596CF4C-2608-4279-B77A-9CE977FF94B3}" type="sibTrans" cxnId="{358596CA-B318-4D74-A8A3-C0191C5EA1CE}">
      <dgm:prSet/>
      <dgm:spPr/>
    </dgm:pt>
    <dgm:pt modelId="{8E960A49-44C6-4AD2-A65B-0DB5670A7782}">
      <dgm:prSet phldrT="[Text]"/>
      <dgm:spPr/>
      <dgm:t>
        <a:bodyPr/>
        <a:lstStyle/>
        <a:p>
          <a:r>
            <a:rPr lang="en-US" dirty="0"/>
            <a:t>Appointed champions</a:t>
          </a:r>
        </a:p>
      </dgm:t>
    </dgm:pt>
    <dgm:pt modelId="{40D6DF0D-E27D-4DF1-A74E-5383A1E293BA}" type="parTrans" cxnId="{619FD119-A13B-4999-8C50-F7032B9D720C}">
      <dgm:prSet/>
      <dgm:spPr/>
    </dgm:pt>
    <dgm:pt modelId="{2108F935-32A8-405B-A7FC-B1E49EF2A965}" type="sibTrans" cxnId="{619FD119-A13B-4999-8C50-F7032B9D720C}">
      <dgm:prSet/>
      <dgm:spPr/>
    </dgm:pt>
    <dgm:pt modelId="{108BC582-F12D-48F6-990B-B03B3D5DADB5}">
      <dgm:prSet phldrT="[Text]"/>
      <dgm:spPr/>
      <dgm:t>
        <a:bodyPr/>
        <a:lstStyle/>
        <a:p>
          <a:r>
            <a:rPr lang="en-US" dirty="0"/>
            <a:t>Conducted training sessions</a:t>
          </a:r>
        </a:p>
      </dgm:t>
    </dgm:pt>
    <dgm:pt modelId="{0BA21ECA-E09E-4BDC-AE77-96A3C05839A1}" type="parTrans" cxnId="{E0932908-3544-47E9-B393-3D08EB346405}">
      <dgm:prSet/>
      <dgm:spPr/>
    </dgm:pt>
    <dgm:pt modelId="{50403027-66AA-46DB-97FB-1F3101AD8877}" type="sibTrans" cxnId="{E0932908-3544-47E9-B393-3D08EB346405}">
      <dgm:prSet/>
      <dgm:spPr/>
    </dgm:pt>
    <dgm:pt modelId="{4F5DA364-5C98-4EEC-85D1-3C10F28DDEB6}">
      <dgm:prSet phldrT="[Text]"/>
      <dgm:spPr/>
      <dgm:t>
        <a:bodyPr/>
        <a:lstStyle/>
        <a:p>
          <a:r>
            <a:rPr lang="en-US" dirty="0"/>
            <a:t>QR codes</a:t>
          </a:r>
        </a:p>
      </dgm:t>
    </dgm:pt>
    <dgm:pt modelId="{FC74C208-18CC-4CC3-AE4A-13F9C623EDEA}" type="parTrans" cxnId="{B09160E9-6CE3-4988-88AE-E678AD96107C}">
      <dgm:prSet/>
      <dgm:spPr/>
    </dgm:pt>
    <dgm:pt modelId="{58944BB6-EF84-4DED-8000-654CAFD221D7}" type="sibTrans" cxnId="{B09160E9-6CE3-4988-88AE-E678AD96107C}">
      <dgm:prSet/>
      <dgm:spPr/>
    </dgm:pt>
    <dgm:pt modelId="{7450C535-DCD0-4653-ABCC-610FA9652744}">
      <dgm:prSet phldrT="[Text]"/>
      <dgm:spPr/>
      <dgm:t>
        <a:bodyPr/>
        <a:lstStyle/>
        <a:p>
          <a:r>
            <a:rPr lang="en-US" dirty="0"/>
            <a:t>Web-based videos</a:t>
          </a:r>
        </a:p>
      </dgm:t>
    </dgm:pt>
    <dgm:pt modelId="{C8B39107-9D9F-4164-92D9-7B1893A61FE0}" type="parTrans" cxnId="{529853C3-5516-410A-9742-9D8F394A00D5}">
      <dgm:prSet/>
      <dgm:spPr/>
    </dgm:pt>
    <dgm:pt modelId="{901E7367-2CF9-408C-8F1B-64F60B2D373D}" type="sibTrans" cxnId="{529853C3-5516-410A-9742-9D8F394A00D5}">
      <dgm:prSet/>
      <dgm:spPr/>
    </dgm:pt>
    <dgm:pt modelId="{BB95CBDB-3D47-4045-BB40-75216E5EDF8C}">
      <dgm:prSet phldrT="[Text]"/>
      <dgm:spPr/>
      <dgm:t>
        <a:bodyPr/>
        <a:lstStyle/>
        <a:p>
          <a:r>
            <a:rPr lang="en-US" dirty="0"/>
            <a:t>Printed materials</a:t>
          </a:r>
        </a:p>
      </dgm:t>
    </dgm:pt>
    <dgm:pt modelId="{D4681642-6457-4FFF-875F-BDEA35DC9DB3}" type="parTrans" cxnId="{200BEB1E-7483-43FD-B52D-F3A3930F6F65}">
      <dgm:prSet/>
      <dgm:spPr/>
    </dgm:pt>
    <dgm:pt modelId="{08663902-4A85-46C8-B92B-AB72251506E9}" type="sibTrans" cxnId="{200BEB1E-7483-43FD-B52D-F3A3930F6F65}">
      <dgm:prSet/>
      <dgm:spPr/>
    </dgm:pt>
    <dgm:pt modelId="{210C5188-01A0-46FB-8672-4099E169575C}">
      <dgm:prSet phldrT="[Text]"/>
      <dgm:spPr/>
      <dgm:t>
        <a:bodyPr/>
        <a:lstStyle/>
        <a:p>
          <a:r>
            <a:rPr lang="en-US" dirty="0"/>
            <a:t>Trusted peers</a:t>
          </a:r>
        </a:p>
      </dgm:t>
    </dgm:pt>
    <dgm:pt modelId="{0D9A7C97-C399-4451-B720-E84DF69E453A}" type="parTrans" cxnId="{06827B04-61B8-4021-9EE8-7C3A46018F26}">
      <dgm:prSet/>
      <dgm:spPr/>
    </dgm:pt>
    <dgm:pt modelId="{3EDEBD5F-9EB9-4B5D-A5B3-FCF52DCCBF88}" type="sibTrans" cxnId="{06827B04-61B8-4021-9EE8-7C3A46018F26}">
      <dgm:prSet/>
      <dgm:spPr/>
    </dgm:pt>
    <dgm:pt modelId="{A66F4824-4673-447B-BA34-AEBEBE2E1374}">
      <dgm:prSet phldrT="[Text]"/>
      <dgm:spPr/>
      <dgm:t>
        <a:bodyPr/>
        <a:lstStyle/>
        <a:p>
          <a:r>
            <a:rPr lang="en-US" dirty="0"/>
            <a:t>Necessary equipment</a:t>
          </a:r>
        </a:p>
      </dgm:t>
    </dgm:pt>
    <dgm:pt modelId="{C3E318CA-649D-4AC8-90E0-C552720FBC2D}" type="parTrans" cxnId="{5B387C2B-31E9-467B-8AD4-F7061488B952}">
      <dgm:prSet/>
      <dgm:spPr/>
    </dgm:pt>
    <dgm:pt modelId="{19ED95ED-D194-493A-BE04-86454EE3AE20}" type="sibTrans" cxnId="{5B387C2B-31E9-467B-8AD4-F7061488B952}">
      <dgm:prSet/>
      <dgm:spPr/>
    </dgm:pt>
    <dgm:pt modelId="{5299FF37-B4F9-4861-B757-1C5A65BF3BA9}" type="pres">
      <dgm:prSet presAssocID="{B3B20DEE-F33F-4BF9-85AC-4D3EFEC2BD12}" presName="Name0" presStyleCnt="0">
        <dgm:presLayoutVars>
          <dgm:dir/>
          <dgm:animLvl val="lvl"/>
          <dgm:resizeHandles val="exact"/>
        </dgm:presLayoutVars>
      </dgm:prSet>
      <dgm:spPr/>
    </dgm:pt>
    <dgm:pt modelId="{03FE4A1A-D9A5-4AED-B17A-40061D1EA923}" type="pres">
      <dgm:prSet presAssocID="{F786AD93-38F0-4095-A75C-3B3C2C30CA90}" presName="composite" presStyleCnt="0"/>
      <dgm:spPr/>
    </dgm:pt>
    <dgm:pt modelId="{AAD95EDD-CDA0-4102-BF96-73029AA0402C}" type="pres">
      <dgm:prSet presAssocID="{F786AD93-38F0-4095-A75C-3B3C2C30CA90}" presName="parTx" presStyleLbl="alignNode1" presStyleIdx="0" presStyleCnt="4">
        <dgm:presLayoutVars>
          <dgm:chMax val="0"/>
          <dgm:chPref val="0"/>
          <dgm:bulletEnabled val="1"/>
        </dgm:presLayoutVars>
      </dgm:prSet>
      <dgm:spPr/>
    </dgm:pt>
    <dgm:pt modelId="{FD4A3ECC-A089-4E1C-8329-D3FFD5C9C976}" type="pres">
      <dgm:prSet presAssocID="{F786AD93-38F0-4095-A75C-3B3C2C30CA90}" presName="desTx" presStyleLbl="alignAccFollowNode1" presStyleIdx="0" presStyleCnt="4">
        <dgm:presLayoutVars>
          <dgm:bulletEnabled val="1"/>
        </dgm:presLayoutVars>
      </dgm:prSet>
      <dgm:spPr/>
    </dgm:pt>
    <dgm:pt modelId="{9ACBF4B4-58F5-41CD-9D5D-A82ADB2E665F}" type="pres">
      <dgm:prSet presAssocID="{C59B1567-FF88-4671-B1D1-BDCE2E1D1ACC}" presName="space" presStyleCnt="0"/>
      <dgm:spPr/>
    </dgm:pt>
    <dgm:pt modelId="{3770D174-E6B4-4788-AD96-5E973F8D7032}" type="pres">
      <dgm:prSet presAssocID="{636D4A14-BD39-4AE4-99AD-849DD2D2C7B6}" presName="composite" presStyleCnt="0"/>
      <dgm:spPr/>
    </dgm:pt>
    <dgm:pt modelId="{331F2743-5175-47E4-BFC5-736B9D39EC8C}" type="pres">
      <dgm:prSet presAssocID="{636D4A14-BD39-4AE4-99AD-849DD2D2C7B6}" presName="parTx" presStyleLbl="alignNode1" presStyleIdx="1" presStyleCnt="4">
        <dgm:presLayoutVars>
          <dgm:chMax val="0"/>
          <dgm:chPref val="0"/>
          <dgm:bulletEnabled val="1"/>
        </dgm:presLayoutVars>
      </dgm:prSet>
      <dgm:spPr/>
    </dgm:pt>
    <dgm:pt modelId="{B1A2F45A-4D9C-42A0-9B7A-BE3FB73A79FB}" type="pres">
      <dgm:prSet presAssocID="{636D4A14-BD39-4AE4-99AD-849DD2D2C7B6}" presName="desTx" presStyleLbl="alignAccFollowNode1" presStyleIdx="1" presStyleCnt="4">
        <dgm:presLayoutVars>
          <dgm:bulletEnabled val="1"/>
        </dgm:presLayoutVars>
      </dgm:prSet>
      <dgm:spPr/>
    </dgm:pt>
    <dgm:pt modelId="{1E8BED00-FCF7-48B1-A641-76859D3ED530}" type="pres">
      <dgm:prSet presAssocID="{C41E90B7-C3AF-4137-93D3-690DC8B4B90F}" presName="space" presStyleCnt="0"/>
      <dgm:spPr/>
    </dgm:pt>
    <dgm:pt modelId="{9765DBC8-74A7-47C3-8BF3-FF087325D023}" type="pres">
      <dgm:prSet presAssocID="{CF323AE9-CEDA-4B16-8118-53F958D3330C}" presName="composite" presStyleCnt="0"/>
      <dgm:spPr/>
    </dgm:pt>
    <dgm:pt modelId="{1E5E1E37-5B66-4D19-BF8A-42D9A39B9933}" type="pres">
      <dgm:prSet presAssocID="{CF323AE9-CEDA-4B16-8118-53F958D3330C}" presName="parTx" presStyleLbl="alignNode1" presStyleIdx="2" presStyleCnt="4">
        <dgm:presLayoutVars>
          <dgm:chMax val="0"/>
          <dgm:chPref val="0"/>
          <dgm:bulletEnabled val="1"/>
        </dgm:presLayoutVars>
      </dgm:prSet>
      <dgm:spPr/>
    </dgm:pt>
    <dgm:pt modelId="{965DFB8E-9688-4C45-831D-F9FFCCA4193F}" type="pres">
      <dgm:prSet presAssocID="{CF323AE9-CEDA-4B16-8118-53F958D3330C}" presName="desTx" presStyleLbl="alignAccFollowNode1" presStyleIdx="2" presStyleCnt="4">
        <dgm:presLayoutVars>
          <dgm:bulletEnabled val="1"/>
        </dgm:presLayoutVars>
      </dgm:prSet>
      <dgm:spPr/>
    </dgm:pt>
    <dgm:pt modelId="{047E843F-AA23-4947-81D6-18184861A6DE}" type="pres">
      <dgm:prSet presAssocID="{005E7763-9110-448C-A9FA-F2F031F2422C}" presName="space" presStyleCnt="0"/>
      <dgm:spPr/>
    </dgm:pt>
    <dgm:pt modelId="{1222722A-9369-4DF2-9E5F-D3A88873E3D7}" type="pres">
      <dgm:prSet presAssocID="{64FEBF05-74E9-41DD-9D7E-FAC599D75ADD}" presName="composite" presStyleCnt="0"/>
      <dgm:spPr/>
    </dgm:pt>
    <dgm:pt modelId="{A82E4852-A9AE-4827-A602-2F0D7E8D7D8F}" type="pres">
      <dgm:prSet presAssocID="{64FEBF05-74E9-41DD-9D7E-FAC599D75ADD}" presName="parTx" presStyleLbl="alignNode1" presStyleIdx="3" presStyleCnt="4">
        <dgm:presLayoutVars>
          <dgm:chMax val="0"/>
          <dgm:chPref val="0"/>
          <dgm:bulletEnabled val="1"/>
        </dgm:presLayoutVars>
      </dgm:prSet>
      <dgm:spPr/>
    </dgm:pt>
    <dgm:pt modelId="{90550225-2613-41E5-B09E-F3C77B833A6A}" type="pres">
      <dgm:prSet presAssocID="{64FEBF05-74E9-41DD-9D7E-FAC599D75ADD}" presName="desTx" presStyleLbl="alignAccFollowNode1" presStyleIdx="3" presStyleCnt="4">
        <dgm:presLayoutVars>
          <dgm:bulletEnabled val="1"/>
        </dgm:presLayoutVars>
      </dgm:prSet>
      <dgm:spPr/>
    </dgm:pt>
  </dgm:ptLst>
  <dgm:cxnLst>
    <dgm:cxn modelId="{96D33E00-30AB-49A9-8789-8C3CF2A3582A}" type="presOf" srcId="{D33F4B2B-9EA0-4FC9-9CE3-297D7B03CDB9}" destId="{90550225-2613-41E5-B09E-F3C77B833A6A}" srcOrd="0" destOrd="0" presId="urn:microsoft.com/office/officeart/2005/8/layout/hList1"/>
    <dgm:cxn modelId="{06827B04-61B8-4021-9EE8-7C3A46018F26}" srcId="{CF323AE9-CEDA-4B16-8118-53F958D3330C}" destId="{210C5188-01A0-46FB-8672-4099E169575C}" srcOrd="4" destOrd="0" parTransId="{0D9A7C97-C399-4451-B720-E84DF69E453A}" sibTransId="{3EDEBD5F-9EB9-4B5D-A5B3-FCF52DCCBF88}"/>
    <dgm:cxn modelId="{E0932908-3544-47E9-B393-3D08EB346405}" srcId="{636D4A14-BD39-4AE4-99AD-849DD2D2C7B6}" destId="{108BC582-F12D-48F6-990B-B03B3D5DADB5}" srcOrd="3" destOrd="0" parTransId="{0BA21ECA-E09E-4BDC-AE77-96A3C05839A1}" sibTransId="{50403027-66AA-46DB-97FB-1F3101AD8877}"/>
    <dgm:cxn modelId="{FA98FF0A-8B16-4A01-BDD0-3255F12CA68B}" type="presOf" srcId="{B295B36B-3082-41DE-8977-D3E133B10610}" destId="{B1A2F45A-4D9C-42A0-9B7A-BE3FB73A79FB}" srcOrd="0" destOrd="1" presId="urn:microsoft.com/office/officeart/2005/8/layout/hList1"/>
    <dgm:cxn modelId="{2FC79F16-CA1B-4D6B-BC2E-8BDCE5677C46}" type="presOf" srcId="{63D7D7A9-1220-4034-AB95-C6F31EFAC3E2}" destId="{FD4A3ECC-A089-4E1C-8329-D3FFD5C9C976}" srcOrd="0" destOrd="1" presId="urn:microsoft.com/office/officeart/2005/8/layout/hList1"/>
    <dgm:cxn modelId="{619FD119-A13B-4999-8C50-F7032B9D720C}" srcId="{636D4A14-BD39-4AE4-99AD-849DD2D2C7B6}" destId="{8E960A49-44C6-4AD2-A65B-0DB5670A7782}" srcOrd="2" destOrd="0" parTransId="{40D6DF0D-E27D-4DF1-A74E-5383A1E293BA}" sibTransId="{2108F935-32A8-405B-A7FC-B1E49EF2A965}"/>
    <dgm:cxn modelId="{200BEB1E-7483-43FD-B52D-F3A3930F6F65}" srcId="{CF323AE9-CEDA-4B16-8118-53F958D3330C}" destId="{BB95CBDB-3D47-4045-BB40-75216E5EDF8C}" srcOrd="3" destOrd="0" parTransId="{D4681642-6457-4FFF-875F-BDEA35DC9DB3}" sibTransId="{08663902-4A85-46C8-B92B-AB72251506E9}"/>
    <dgm:cxn modelId="{A2C98D22-7F13-42F0-B3FF-8DE9854FC5BA}" srcId="{B3B20DEE-F33F-4BF9-85AC-4D3EFEC2BD12}" destId="{636D4A14-BD39-4AE4-99AD-849DD2D2C7B6}" srcOrd="1" destOrd="0" parTransId="{6E06A23E-B2FB-41A0-ABAA-173B9305751F}" sibTransId="{C41E90B7-C3AF-4137-93D3-690DC8B4B90F}"/>
    <dgm:cxn modelId="{00226229-0202-41BE-A6D3-62E88C532AAD}" type="presOf" srcId="{E21D376B-3200-4A9B-B1A8-AE82DE09AA6B}" destId="{B1A2F45A-4D9C-42A0-9B7A-BE3FB73A79FB}" srcOrd="0" destOrd="0" presId="urn:microsoft.com/office/officeart/2005/8/layout/hList1"/>
    <dgm:cxn modelId="{5B387C2B-31E9-467B-8AD4-F7061488B952}" srcId="{CF323AE9-CEDA-4B16-8118-53F958D3330C}" destId="{A66F4824-4673-447B-BA34-AEBEBE2E1374}" srcOrd="5" destOrd="0" parTransId="{C3E318CA-649D-4AC8-90E0-C552720FBC2D}" sibTransId="{19ED95ED-D194-493A-BE04-86454EE3AE20}"/>
    <dgm:cxn modelId="{79DB692F-B182-4101-8E0E-B9E40891E0A0}" srcId="{CF323AE9-CEDA-4B16-8118-53F958D3330C}" destId="{17F65507-9520-4EB5-A468-AF6192853D5D}" srcOrd="0" destOrd="0" parTransId="{E02AD293-A568-41E8-B850-29D5DDD6ACFD}" sibTransId="{6650C48B-AE5B-4D74-9C40-B9FEBD42725E}"/>
    <dgm:cxn modelId="{6C984F32-81F7-4DAE-8CFA-1CE5AFF897AF}" type="presOf" srcId="{BB95CBDB-3D47-4045-BB40-75216E5EDF8C}" destId="{965DFB8E-9688-4C45-831D-F9FFCCA4193F}" srcOrd="0" destOrd="3" presId="urn:microsoft.com/office/officeart/2005/8/layout/hList1"/>
    <dgm:cxn modelId="{36FC8340-E13F-4092-AE3C-19BE38D77B52}" srcId="{636D4A14-BD39-4AE4-99AD-849DD2D2C7B6}" destId="{E21D376B-3200-4A9B-B1A8-AE82DE09AA6B}" srcOrd="0" destOrd="0" parTransId="{DEB0F53D-4DD4-4E75-8455-B6E8EFE2BDC5}" sibTransId="{9E655B09-6FAF-4F2E-BEF0-63F92B947370}"/>
    <dgm:cxn modelId="{E0733943-7B00-47EB-91F9-7A75E8635850}" type="presOf" srcId="{3671E9DC-DEA8-41BE-B419-03001D63EB1D}" destId="{FD4A3ECC-A089-4E1C-8329-D3FFD5C9C976}" srcOrd="0" destOrd="0" presId="urn:microsoft.com/office/officeart/2005/8/layout/hList1"/>
    <dgm:cxn modelId="{7D6DAD63-FC86-4C63-9D11-643AFDB197D1}" type="presOf" srcId="{F786AD93-38F0-4095-A75C-3B3C2C30CA90}" destId="{AAD95EDD-CDA0-4102-BF96-73029AA0402C}" srcOrd="0" destOrd="0" presId="urn:microsoft.com/office/officeart/2005/8/layout/hList1"/>
    <dgm:cxn modelId="{3738B148-C406-41DA-908C-B9C0E2910A15}" type="presOf" srcId="{B3B20DEE-F33F-4BF9-85AC-4D3EFEC2BD12}" destId="{5299FF37-B4F9-4861-B757-1C5A65BF3BA9}" srcOrd="0" destOrd="0" presId="urn:microsoft.com/office/officeart/2005/8/layout/hList1"/>
    <dgm:cxn modelId="{0648774D-06D7-43D5-B154-3EDCAF9ACEFE}" type="presOf" srcId="{636D4A14-BD39-4AE4-99AD-849DD2D2C7B6}" destId="{331F2743-5175-47E4-BFC5-736B9D39EC8C}" srcOrd="0" destOrd="0" presId="urn:microsoft.com/office/officeart/2005/8/layout/hList1"/>
    <dgm:cxn modelId="{298B3B4F-46FA-4E19-9C09-5B4284CC8AC6}" srcId="{F786AD93-38F0-4095-A75C-3B3C2C30CA90}" destId="{3671E9DC-DEA8-41BE-B419-03001D63EB1D}" srcOrd="0" destOrd="0" parTransId="{39F18795-AB54-411C-9DB4-2B87B1AEF9DA}" sibTransId="{D71C487A-944E-4E34-B499-E35084E98B39}"/>
    <dgm:cxn modelId="{61293950-400A-4A58-896E-EB2B95497C54}" type="presOf" srcId="{17F65507-9520-4EB5-A468-AF6192853D5D}" destId="{965DFB8E-9688-4C45-831D-F9FFCCA4193F}" srcOrd="0" destOrd="0" presId="urn:microsoft.com/office/officeart/2005/8/layout/hList1"/>
    <dgm:cxn modelId="{1EAF1E76-D682-424A-B875-D53F5A8BDEAF}" srcId="{B3B20DEE-F33F-4BF9-85AC-4D3EFEC2BD12}" destId="{CF323AE9-CEDA-4B16-8118-53F958D3330C}" srcOrd="2" destOrd="0" parTransId="{A1E04CA0-54F9-4598-87CA-CC4664BD0E3A}" sibTransId="{005E7763-9110-448C-A9FA-F2F031F2422C}"/>
    <dgm:cxn modelId="{B0A8B776-B669-44CE-87AA-17691CAD0AAD}" srcId="{64FEBF05-74E9-41DD-9D7E-FAC599D75ADD}" destId="{D33F4B2B-9EA0-4FC9-9CE3-297D7B03CDB9}" srcOrd="0" destOrd="0" parTransId="{E56A90B8-8328-4E6E-9B97-7A577C3AE418}" sibTransId="{FEB2EEB4-1F1A-4918-9510-A108BD906126}"/>
    <dgm:cxn modelId="{6457757C-D349-4F91-AE64-15405671B999}" type="presOf" srcId="{108BC582-F12D-48F6-990B-B03B3D5DADB5}" destId="{B1A2F45A-4D9C-42A0-9B7A-BE3FB73A79FB}" srcOrd="0" destOrd="3" presId="urn:microsoft.com/office/officeart/2005/8/layout/hList1"/>
    <dgm:cxn modelId="{31642482-63EB-4DF5-995D-1FBBD35333D8}" srcId="{F786AD93-38F0-4095-A75C-3B3C2C30CA90}" destId="{63D7D7A9-1220-4034-AB95-C6F31EFAC3E2}" srcOrd="1" destOrd="0" parTransId="{F709F201-3C32-45DF-B32B-F99ED2665BC7}" sibTransId="{CB42A5D5-48D7-4F77-BE65-8D3AB036EC0F}"/>
    <dgm:cxn modelId="{BA3BB083-B215-46C8-BB08-EBA663A0B1BB}" srcId="{B3B20DEE-F33F-4BF9-85AC-4D3EFEC2BD12}" destId="{64FEBF05-74E9-41DD-9D7E-FAC599D75ADD}" srcOrd="3" destOrd="0" parTransId="{60C30C01-C281-446D-8860-973B23017549}" sibTransId="{F92479D5-37E8-48ED-81B4-DE3178DEA710}"/>
    <dgm:cxn modelId="{5557989F-612E-4B73-ACB7-FB1644B540D2}" type="presOf" srcId="{64FEBF05-74E9-41DD-9D7E-FAC599D75ADD}" destId="{A82E4852-A9AE-4827-A602-2F0D7E8D7D8F}" srcOrd="0" destOrd="0" presId="urn:microsoft.com/office/officeart/2005/8/layout/hList1"/>
    <dgm:cxn modelId="{529853C3-5516-410A-9742-9D8F394A00D5}" srcId="{CF323AE9-CEDA-4B16-8118-53F958D3330C}" destId="{7450C535-DCD0-4653-ABCC-610FA9652744}" srcOrd="2" destOrd="0" parTransId="{C8B39107-9D9F-4164-92D9-7B1893A61FE0}" sibTransId="{901E7367-2CF9-408C-8F1B-64F60B2D373D}"/>
    <dgm:cxn modelId="{FCCF19C5-53DD-4B87-B91D-E81600BF029B}" type="presOf" srcId="{CF323AE9-CEDA-4B16-8118-53F958D3330C}" destId="{1E5E1E37-5B66-4D19-BF8A-42D9A39B9933}" srcOrd="0" destOrd="0" presId="urn:microsoft.com/office/officeart/2005/8/layout/hList1"/>
    <dgm:cxn modelId="{358596CA-B318-4D74-A8A3-C0191C5EA1CE}" srcId="{636D4A14-BD39-4AE4-99AD-849DD2D2C7B6}" destId="{B295B36B-3082-41DE-8977-D3E133B10610}" srcOrd="1" destOrd="0" parTransId="{59CF2BBE-2EAF-48C9-9391-919C35CDA8FF}" sibTransId="{F596CF4C-2608-4279-B77A-9CE977FF94B3}"/>
    <dgm:cxn modelId="{A32D60D4-96B8-4E23-83E6-45291F278734}" type="presOf" srcId="{A66F4824-4673-447B-BA34-AEBEBE2E1374}" destId="{965DFB8E-9688-4C45-831D-F9FFCCA4193F}" srcOrd="0" destOrd="5" presId="urn:microsoft.com/office/officeart/2005/8/layout/hList1"/>
    <dgm:cxn modelId="{7FC3BCDB-114F-4DCD-BB60-2A73D77BECFC}" type="presOf" srcId="{8E960A49-44C6-4AD2-A65B-0DB5670A7782}" destId="{B1A2F45A-4D9C-42A0-9B7A-BE3FB73A79FB}" srcOrd="0" destOrd="2" presId="urn:microsoft.com/office/officeart/2005/8/layout/hList1"/>
    <dgm:cxn modelId="{CD9FF6DB-5381-4484-BAC6-33DF3DBD46FD}" type="presOf" srcId="{210C5188-01A0-46FB-8672-4099E169575C}" destId="{965DFB8E-9688-4C45-831D-F9FFCCA4193F}" srcOrd="0" destOrd="4" presId="urn:microsoft.com/office/officeart/2005/8/layout/hList1"/>
    <dgm:cxn modelId="{B09160E9-6CE3-4988-88AE-E678AD96107C}" srcId="{CF323AE9-CEDA-4B16-8118-53F958D3330C}" destId="{4F5DA364-5C98-4EEC-85D1-3C10F28DDEB6}" srcOrd="1" destOrd="0" parTransId="{FC74C208-18CC-4CC3-AE4A-13F9C623EDEA}" sibTransId="{58944BB6-EF84-4DED-8000-654CAFD221D7}"/>
    <dgm:cxn modelId="{4C83B5E9-1BD3-42A2-A48A-14E2D08831BF}" type="presOf" srcId="{7450C535-DCD0-4653-ABCC-610FA9652744}" destId="{965DFB8E-9688-4C45-831D-F9FFCCA4193F}" srcOrd="0" destOrd="2" presId="urn:microsoft.com/office/officeart/2005/8/layout/hList1"/>
    <dgm:cxn modelId="{808B50EA-DA84-4214-937D-13B034C6CAA0}" type="presOf" srcId="{4F5DA364-5C98-4EEC-85D1-3C10F28DDEB6}" destId="{965DFB8E-9688-4C45-831D-F9FFCCA4193F}" srcOrd="0" destOrd="1" presId="urn:microsoft.com/office/officeart/2005/8/layout/hList1"/>
    <dgm:cxn modelId="{5B0BD7FC-92E8-411F-AFC7-7683CB02C495}" srcId="{B3B20DEE-F33F-4BF9-85AC-4D3EFEC2BD12}" destId="{F786AD93-38F0-4095-A75C-3B3C2C30CA90}" srcOrd="0" destOrd="0" parTransId="{B6C582A8-BA02-4E96-B281-D4A248ABDC22}" sibTransId="{C59B1567-FF88-4671-B1D1-BDCE2E1D1ACC}"/>
    <dgm:cxn modelId="{A8D39AC8-FAD9-41B5-9B55-7FF0A6665991}" type="presParOf" srcId="{5299FF37-B4F9-4861-B757-1C5A65BF3BA9}" destId="{03FE4A1A-D9A5-4AED-B17A-40061D1EA923}" srcOrd="0" destOrd="0" presId="urn:microsoft.com/office/officeart/2005/8/layout/hList1"/>
    <dgm:cxn modelId="{1125C6E6-B6D0-4467-A4F6-D162A5A1CC91}" type="presParOf" srcId="{03FE4A1A-D9A5-4AED-B17A-40061D1EA923}" destId="{AAD95EDD-CDA0-4102-BF96-73029AA0402C}" srcOrd="0" destOrd="0" presId="urn:microsoft.com/office/officeart/2005/8/layout/hList1"/>
    <dgm:cxn modelId="{5106EC4C-F911-4495-A76E-BD3B52852453}" type="presParOf" srcId="{03FE4A1A-D9A5-4AED-B17A-40061D1EA923}" destId="{FD4A3ECC-A089-4E1C-8329-D3FFD5C9C976}" srcOrd="1" destOrd="0" presId="urn:microsoft.com/office/officeart/2005/8/layout/hList1"/>
    <dgm:cxn modelId="{8188F127-C157-4789-AEF4-408E4118E3C1}" type="presParOf" srcId="{5299FF37-B4F9-4861-B757-1C5A65BF3BA9}" destId="{9ACBF4B4-58F5-41CD-9D5D-A82ADB2E665F}" srcOrd="1" destOrd="0" presId="urn:microsoft.com/office/officeart/2005/8/layout/hList1"/>
    <dgm:cxn modelId="{CFD26D0B-0D12-491A-A49E-A1ADF0811B6F}" type="presParOf" srcId="{5299FF37-B4F9-4861-B757-1C5A65BF3BA9}" destId="{3770D174-E6B4-4788-AD96-5E973F8D7032}" srcOrd="2" destOrd="0" presId="urn:microsoft.com/office/officeart/2005/8/layout/hList1"/>
    <dgm:cxn modelId="{E6AA5833-427F-4FA5-A237-4D9ED94F86CE}" type="presParOf" srcId="{3770D174-E6B4-4788-AD96-5E973F8D7032}" destId="{331F2743-5175-47E4-BFC5-736B9D39EC8C}" srcOrd="0" destOrd="0" presId="urn:microsoft.com/office/officeart/2005/8/layout/hList1"/>
    <dgm:cxn modelId="{E99F12E3-C1D8-4305-B660-4133960A980A}" type="presParOf" srcId="{3770D174-E6B4-4788-AD96-5E973F8D7032}" destId="{B1A2F45A-4D9C-42A0-9B7A-BE3FB73A79FB}" srcOrd="1" destOrd="0" presId="urn:microsoft.com/office/officeart/2005/8/layout/hList1"/>
    <dgm:cxn modelId="{552186F1-300C-426C-A8DA-84BBB8577C6C}" type="presParOf" srcId="{5299FF37-B4F9-4861-B757-1C5A65BF3BA9}" destId="{1E8BED00-FCF7-48B1-A641-76859D3ED530}" srcOrd="3" destOrd="0" presId="urn:microsoft.com/office/officeart/2005/8/layout/hList1"/>
    <dgm:cxn modelId="{B43C6319-A96E-449A-8FE8-CA58014BF5E9}" type="presParOf" srcId="{5299FF37-B4F9-4861-B757-1C5A65BF3BA9}" destId="{9765DBC8-74A7-47C3-8BF3-FF087325D023}" srcOrd="4" destOrd="0" presId="urn:microsoft.com/office/officeart/2005/8/layout/hList1"/>
    <dgm:cxn modelId="{A226C9CA-7C1D-4435-A496-A8A23F13FEE3}" type="presParOf" srcId="{9765DBC8-74A7-47C3-8BF3-FF087325D023}" destId="{1E5E1E37-5B66-4D19-BF8A-42D9A39B9933}" srcOrd="0" destOrd="0" presId="urn:microsoft.com/office/officeart/2005/8/layout/hList1"/>
    <dgm:cxn modelId="{4D6B7FEE-4D72-4613-A2E6-52D4734C95CB}" type="presParOf" srcId="{9765DBC8-74A7-47C3-8BF3-FF087325D023}" destId="{965DFB8E-9688-4C45-831D-F9FFCCA4193F}" srcOrd="1" destOrd="0" presId="urn:microsoft.com/office/officeart/2005/8/layout/hList1"/>
    <dgm:cxn modelId="{1FD623D6-E289-4BD4-9879-2802062795D5}" type="presParOf" srcId="{5299FF37-B4F9-4861-B757-1C5A65BF3BA9}" destId="{047E843F-AA23-4947-81D6-18184861A6DE}" srcOrd="5" destOrd="0" presId="urn:microsoft.com/office/officeart/2005/8/layout/hList1"/>
    <dgm:cxn modelId="{4B76819F-AA39-4283-8BF7-AF8E9A6099E3}" type="presParOf" srcId="{5299FF37-B4F9-4861-B757-1C5A65BF3BA9}" destId="{1222722A-9369-4DF2-9E5F-D3A88873E3D7}" srcOrd="6" destOrd="0" presId="urn:microsoft.com/office/officeart/2005/8/layout/hList1"/>
    <dgm:cxn modelId="{B2C0EC24-A2CE-432B-A017-7E701F369F3C}" type="presParOf" srcId="{1222722A-9369-4DF2-9E5F-D3A88873E3D7}" destId="{A82E4852-A9AE-4827-A602-2F0D7E8D7D8F}" srcOrd="0" destOrd="0" presId="urn:microsoft.com/office/officeart/2005/8/layout/hList1"/>
    <dgm:cxn modelId="{66914229-6FFF-4C1C-ABE0-E8170E411C12}" type="presParOf" srcId="{1222722A-9369-4DF2-9E5F-D3A88873E3D7}" destId="{90550225-2613-41E5-B09E-F3C77B833A6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95EDD-CDA0-4102-BF96-73029AA0402C}">
      <dsp:nvSpPr>
        <dsp:cNvPr id="0" name=""/>
        <dsp:cNvSpPr/>
      </dsp:nvSpPr>
      <dsp:spPr>
        <a:xfrm>
          <a:off x="3750" y="1498745"/>
          <a:ext cx="2254970"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Conceptualization</a:t>
          </a:r>
        </a:p>
      </dsp:txBody>
      <dsp:txXfrm>
        <a:off x="3750" y="1498745"/>
        <a:ext cx="2254970" cy="604800"/>
      </dsp:txXfrm>
    </dsp:sp>
    <dsp:sp modelId="{FD4A3ECC-A089-4E1C-8329-D3FFD5C9C976}">
      <dsp:nvSpPr>
        <dsp:cNvPr id="0" name=""/>
        <dsp:cNvSpPr/>
      </dsp:nvSpPr>
      <dsp:spPr>
        <a:xfrm>
          <a:off x="3750" y="2103545"/>
          <a:ext cx="2254970" cy="253604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Determine need and demand</a:t>
          </a:r>
        </a:p>
        <a:p>
          <a:pPr marL="228600" lvl="1" indent="-228600" algn="l" defTabSz="933450">
            <a:lnSpc>
              <a:spcPct val="90000"/>
            </a:lnSpc>
            <a:spcBef>
              <a:spcPct val="0"/>
            </a:spcBef>
            <a:spcAft>
              <a:spcPct val="15000"/>
            </a:spcAft>
            <a:buChar char="•"/>
          </a:pPr>
          <a:r>
            <a:rPr lang="en-US" sz="2100" kern="1200" dirty="0"/>
            <a:t>Establish evidence base</a:t>
          </a:r>
        </a:p>
      </dsp:txBody>
      <dsp:txXfrm>
        <a:off x="3750" y="2103545"/>
        <a:ext cx="2254970" cy="2536042"/>
      </dsp:txXfrm>
    </dsp:sp>
    <dsp:sp modelId="{331F2743-5175-47E4-BFC5-736B9D39EC8C}">
      <dsp:nvSpPr>
        <dsp:cNvPr id="0" name=""/>
        <dsp:cNvSpPr/>
      </dsp:nvSpPr>
      <dsp:spPr>
        <a:xfrm>
          <a:off x="2574416" y="1498745"/>
          <a:ext cx="2254970"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Design</a:t>
          </a:r>
        </a:p>
      </dsp:txBody>
      <dsp:txXfrm>
        <a:off x="2574416" y="1498745"/>
        <a:ext cx="2254970" cy="604800"/>
      </dsp:txXfrm>
    </dsp:sp>
    <dsp:sp modelId="{B1A2F45A-4D9C-42A0-9B7A-BE3FB73A79FB}">
      <dsp:nvSpPr>
        <dsp:cNvPr id="0" name=""/>
        <dsp:cNvSpPr/>
      </dsp:nvSpPr>
      <dsp:spPr>
        <a:xfrm>
          <a:off x="2574416" y="2103545"/>
          <a:ext cx="2254970" cy="253604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Design message, package, and distribution</a:t>
          </a:r>
        </a:p>
        <a:p>
          <a:pPr marL="228600" lvl="1" indent="-228600" algn="l" defTabSz="933450">
            <a:lnSpc>
              <a:spcPct val="90000"/>
            </a:lnSpc>
            <a:spcBef>
              <a:spcPct val="0"/>
            </a:spcBef>
            <a:spcAft>
              <a:spcPct val="15000"/>
            </a:spcAft>
            <a:buChar char="•"/>
          </a:pPr>
          <a:r>
            <a:rPr lang="en-US" sz="2100" kern="1200" dirty="0"/>
            <a:t>Select outcomes to be measured</a:t>
          </a:r>
        </a:p>
      </dsp:txBody>
      <dsp:txXfrm>
        <a:off x="2574416" y="2103545"/>
        <a:ext cx="2254970" cy="2536042"/>
      </dsp:txXfrm>
    </dsp:sp>
    <dsp:sp modelId="{1E5E1E37-5B66-4D19-BF8A-42D9A39B9933}">
      <dsp:nvSpPr>
        <dsp:cNvPr id="0" name=""/>
        <dsp:cNvSpPr/>
      </dsp:nvSpPr>
      <dsp:spPr>
        <a:xfrm>
          <a:off x="5145082" y="1498745"/>
          <a:ext cx="2254970" cy="604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Dissemination</a:t>
          </a:r>
        </a:p>
      </dsp:txBody>
      <dsp:txXfrm>
        <a:off x="5145082" y="1498745"/>
        <a:ext cx="2254970" cy="604800"/>
      </dsp:txXfrm>
    </dsp:sp>
    <dsp:sp modelId="{965DFB8E-9688-4C45-831D-F9FFCCA4193F}">
      <dsp:nvSpPr>
        <dsp:cNvPr id="0" name=""/>
        <dsp:cNvSpPr/>
      </dsp:nvSpPr>
      <dsp:spPr>
        <a:xfrm>
          <a:off x="5145082" y="2103545"/>
          <a:ext cx="2254970" cy="253604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Distribute products to intended audiences</a:t>
          </a:r>
        </a:p>
      </dsp:txBody>
      <dsp:txXfrm>
        <a:off x="5145082" y="2103545"/>
        <a:ext cx="2254970" cy="2536042"/>
      </dsp:txXfrm>
    </dsp:sp>
    <dsp:sp modelId="{A82E4852-A9AE-4827-A602-2F0D7E8D7D8F}">
      <dsp:nvSpPr>
        <dsp:cNvPr id="0" name=""/>
        <dsp:cNvSpPr/>
      </dsp:nvSpPr>
      <dsp:spPr>
        <a:xfrm>
          <a:off x="7715749" y="1498745"/>
          <a:ext cx="2254970" cy="604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Impact</a:t>
          </a:r>
        </a:p>
      </dsp:txBody>
      <dsp:txXfrm>
        <a:off x="7715749" y="1498745"/>
        <a:ext cx="2254970" cy="604800"/>
      </dsp:txXfrm>
    </dsp:sp>
    <dsp:sp modelId="{90550225-2613-41E5-B09E-F3C77B833A6A}">
      <dsp:nvSpPr>
        <dsp:cNvPr id="0" name=""/>
        <dsp:cNvSpPr/>
      </dsp:nvSpPr>
      <dsp:spPr>
        <a:xfrm>
          <a:off x="7715749" y="2103545"/>
          <a:ext cx="2254970" cy="253604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Measure outcomes</a:t>
          </a:r>
        </a:p>
        <a:p>
          <a:pPr marL="457200" lvl="2" indent="-228600" algn="l" defTabSz="933450">
            <a:lnSpc>
              <a:spcPct val="90000"/>
            </a:lnSpc>
            <a:spcBef>
              <a:spcPct val="0"/>
            </a:spcBef>
            <a:spcAft>
              <a:spcPct val="15000"/>
            </a:spcAft>
            <a:buChar char="•"/>
          </a:pPr>
          <a:r>
            <a:rPr lang="en-US" sz="2100" kern="1200" dirty="0"/>
            <a:t>Adoption</a:t>
          </a:r>
        </a:p>
        <a:p>
          <a:pPr marL="457200" lvl="2" indent="-228600" algn="l" defTabSz="933450">
            <a:lnSpc>
              <a:spcPct val="90000"/>
            </a:lnSpc>
            <a:spcBef>
              <a:spcPct val="0"/>
            </a:spcBef>
            <a:spcAft>
              <a:spcPct val="15000"/>
            </a:spcAft>
            <a:buChar char="•"/>
          </a:pPr>
          <a:r>
            <a:rPr lang="en-US" sz="2100" kern="1200" dirty="0"/>
            <a:t>Sustainment</a:t>
          </a:r>
        </a:p>
        <a:p>
          <a:pPr marL="457200" lvl="2" indent="-228600" algn="l" defTabSz="933450">
            <a:lnSpc>
              <a:spcPct val="90000"/>
            </a:lnSpc>
            <a:spcBef>
              <a:spcPct val="0"/>
            </a:spcBef>
            <a:spcAft>
              <a:spcPct val="15000"/>
            </a:spcAft>
            <a:buChar char="•"/>
          </a:pPr>
          <a:r>
            <a:rPr lang="en-US" sz="2100" kern="1200" dirty="0"/>
            <a:t>Benefits to patients and families</a:t>
          </a:r>
        </a:p>
      </dsp:txBody>
      <dsp:txXfrm>
        <a:off x="7715749" y="2103545"/>
        <a:ext cx="2254970" cy="2536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7C811-AB00-4221-B779-C59891A44A5F}">
      <dsp:nvSpPr>
        <dsp:cNvPr id="0" name=""/>
        <dsp:cNvSpPr/>
      </dsp:nvSpPr>
      <dsp:spPr>
        <a:xfrm>
          <a:off x="2500631" y="1412516"/>
          <a:ext cx="2212213" cy="2212015"/>
        </a:xfrm>
        <a:prstGeom prst="ellipse">
          <a:avLst/>
        </a:prstGeom>
        <a:solidFill>
          <a:srgbClr val="8E0000"/>
        </a:solidFill>
        <a:ln w="12700" cap="flat" cmpd="sng" algn="ctr">
          <a:solidFill>
            <a:srgbClr val="8E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t>Stroke</a:t>
          </a:r>
        </a:p>
      </dsp:txBody>
      <dsp:txXfrm>
        <a:off x="2824602" y="1736458"/>
        <a:ext cx="1564271" cy="1564131"/>
      </dsp:txXfrm>
    </dsp:sp>
    <dsp:sp modelId="{1E12C444-3959-498E-BB95-6FAD4BB0E0EE}">
      <dsp:nvSpPr>
        <dsp:cNvPr id="0" name=""/>
        <dsp:cNvSpPr/>
      </dsp:nvSpPr>
      <dsp:spPr>
        <a:xfrm>
          <a:off x="1360101" y="182439"/>
          <a:ext cx="4458850" cy="4647910"/>
        </a:xfrm>
        <a:prstGeom prst="blockArc">
          <a:avLst>
            <a:gd name="adj1" fmla="val 16509444"/>
            <a:gd name="adj2" fmla="val 5088054"/>
            <a:gd name="adj3" fmla="val 5240"/>
          </a:avLst>
        </a:prstGeom>
        <a:solidFill>
          <a:srgbClr val="8E0000"/>
        </a:solidFill>
        <a:ln w="12700" cap="flat" cmpd="sng" algn="ctr">
          <a:solidFill>
            <a:srgbClr val="8E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BF764-0752-41AA-AA96-2DB2BBA9BE01}">
      <dsp:nvSpPr>
        <dsp:cNvPr id="0" name=""/>
        <dsp:cNvSpPr/>
      </dsp:nvSpPr>
      <dsp:spPr>
        <a:xfrm>
          <a:off x="4120496" y="0"/>
          <a:ext cx="1185346" cy="118509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9B26BF-7E81-461C-BD8F-3E49025274FE}">
      <dsp:nvSpPr>
        <dsp:cNvPr id="0" name=""/>
        <dsp:cNvSpPr/>
      </dsp:nvSpPr>
      <dsp:spPr>
        <a:xfrm>
          <a:off x="5396123" y="0"/>
          <a:ext cx="1586740" cy="1147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US" sz="1800" kern="1200" dirty="0">
              <a:solidFill>
                <a:schemeClr val="bg1"/>
              </a:solidFill>
            </a:rPr>
            <a:t>Every 40 seconds, a U.S. adult has a stroke</a:t>
          </a:r>
        </a:p>
      </dsp:txBody>
      <dsp:txXfrm>
        <a:off x="5396123" y="0"/>
        <a:ext cx="1586740" cy="1147195"/>
      </dsp:txXfrm>
    </dsp:sp>
    <dsp:sp modelId="{2EBEEED3-F706-45BC-86D6-EF6A664D144F}">
      <dsp:nvSpPr>
        <dsp:cNvPr id="0" name=""/>
        <dsp:cNvSpPr/>
      </dsp:nvSpPr>
      <dsp:spPr>
        <a:xfrm>
          <a:off x="4996028" y="1103733"/>
          <a:ext cx="1185346" cy="118509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C5F290-0CA6-40E3-993B-1E741B30286E}">
      <dsp:nvSpPr>
        <dsp:cNvPr id="0" name=""/>
        <dsp:cNvSpPr/>
      </dsp:nvSpPr>
      <dsp:spPr>
        <a:xfrm>
          <a:off x="6268408" y="1124453"/>
          <a:ext cx="1586740" cy="1147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US" sz="1800" kern="1200" dirty="0">
              <a:solidFill>
                <a:schemeClr val="bg1"/>
              </a:solidFill>
            </a:rPr>
            <a:t>Leading cause of long-term disability</a:t>
          </a:r>
        </a:p>
      </dsp:txBody>
      <dsp:txXfrm>
        <a:off x="6268408" y="1124453"/>
        <a:ext cx="1586740" cy="1147195"/>
      </dsp:txXfrm>
    </dsp:sp>
    <dsp:sp modelId="{6BBF27DB-F19C-477F-B132-15DD17EA2CD8}">
      <dsp:nvSpPr>
        <dsp:cNvPr id="0" name=""/>
        <dsp:cNvSpPr/>
      </dsp:nvSpPr>
      <dsp:spPr>
        <a:xfrm>
          <a:off x="4991482" y="2726484"/>
          <a:ext cx="1185346" cy="118509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0A3507-DF46-4FB1-A261-F95050A91FB9}">
      <dsp:nvSpPr>
        <dsp:cNvPr id="0" name=""/>
        <dsp:cNvSpPr/>
      </dsp:nvSpPr>
      <dsp:spPr>
        <a:xfrm>
          <a:off x="6268408" y="2656379"/>
          <a:ext cx="1586740" cy="1147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US" sz="1800" kern="1200" dirty="0">
              <a:solidFill>
                <a:schemeClr val="bg1"/>
              </a:solidFill>
            </a:rPr>
            <a:t>80% of stroke survivors have upper extremity impairments</a:t>
          </a:r>
        </a:p>
      </dsp:txBody>
      <dsp:txXfrm>
        <a:off x="6268408" y="2656379"/>
        <a:ext cx="1586740" cy="1147195"/>
      </dsp:txXfrm>
    </dsp:sp>
    <dsp:sp modelId="{5ACAF719-3DD8-46F8-9E89-63B5E3858508}">
      <dsp:nvSpPr>
        <dsp:cNvPr id="0" name=""/>
        <dsp:cNvSpPr/>
      </dsp:nvSpPr>
      <dsp:spPr>
        <a:xfrm>
          <a:off x="4120496" y="3868626"/>
          <a:ext cx="1185346" cy="1185098"/>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C8A9BF-A1B0-4E14-8C68-A1328A85F5E5}">
      <dsp:nvSpPr>
        <dsp:cNvPr id="0" name=""/>
        <dsp:cNvSpPr/>
      </dsp:nvSpPr>
      <dsp:spPr>
        <a:xfrm>
          <a:off x="5396123" y="3906529"/>
          <a:ext cx="1586740" cy="1147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US" sz="1800" kern="1200" dirty="0">
              <a:solidFill>
                <a:schemeClr val="bg1"/>
              </a:solidFill>
            </a:rPr>
            <a:t>Evidence-based assessment use is as low as 2.5%</a:t>
          </a:r>
        </a:p>
      </dsp:txBody>
      <dsp:txXfrm>
        <a:off x="5396123" y="3906529"/>
        <a:ext cx="1586740" cy="1147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95EDD-CDA0-4102-BF96-73029AA0402C}">
      <dsp:nvSpPr>
        <dsp:cNvPr id="0" name=""/>
        <dsp:cNvSpPr/>
      </dsp:nvSpPr>
      <dsp:spPr>
        <a:xfrm>
          <a:off x="3750" y="1498745"/>
          <a:ext cx="2254970"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Conceptualization</a:t>
          </a:r>
        </a:p>
      </dsp:txBody>
      <dsp:txXfrm>
        <a:off x="3750" y="1498745"/>
        <a:ext cx="2254970" cy="604800"/>
      </dsp:txXfrm>
    </dsp:sp>
    <dsp:sp modelId="{FD4A3ECC-A089-4E1C-8329-D3FFD5C9C976}">
      <dsp:nvSpPr>
        <dsp:cNvPr id="0" name=""/>
        <dsp:cNvSpPr/>
      </dsp:nvSpPr>
      <dsp:spPr>
        <a:xfrm>
          <a:off x="3750" y="2103545"/>
          <a:ext cx="2254970" cy="253604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Determine need and demand</a:t>
          </a:r>
        </a:p>
        <a:p>
          <a:pPr marL="228600" lvl="1" indent="-228600" algn="l" defTabSz="933450">
            <a:lnSpc>
              <a:spcPct val="90000"/>
            </a:lnSpc>
            <a:spcBef>
              <a:spcPct val="0"/>
            </a:spcBef>
            <a:spcAft>
              <a:spcPct val="15000"/>
            </a:spcAft>
            <a:buChar char="•"/>
          </a:pPr>
          <a:r>
            <a:rPr lang="en-US" sz="2100" kern="1200" dirty="0"/>
            <a:t>Establish evidence base</a:t>
          </a:r>
        </a:p>
      </dsp:txBody>
      <dsp:txXfrm>
        <a:off x="3750" y="2103545"/>
        <a:ext cx="2254970" cy="2536042"/>
      </dsp:txXfrm>
    </dsp:sp>
    <dsp:sp modelId="{331F2743-5175-47E4-BFC5-736B9D39EC8C}">
      <dsp:nvSpPr>
        <dsp:cNvPr id="0" name=""/>
        <dsp:cNvSpPr/>
      </dsp:nvSpPr>
      <dsp:spPr>
        <a:xfrm>
          <a:off x="2574416" y="1498745"/>
          <a:ext cx="2254970"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Design</a:t>
          </a:r>
        </a:p>
      </dsp:txBody>
      <dsp:txXfrm>
        <a:off x="2574416" y="1498745"/>
        <a:ext cx="2254970" cy="604800"/>
      </dsp:txXfrm>
    </dsp:sp>
    <dsp:sp modelId="{B1A2F45A-4D9C-42A0-9B7A-BE3FB73A79FB}">
      <dsp:nvSpPr>
        <dsp:cNvPr id="0" name=""/>
        <dsp:cNvSpPr/>
      </dsp:nvSpPr>
      <dsp:spPr>
        <a:xfrm>
          <a:off x="2574416" y="2103545"/>
          <a:ext cx="2254970" cy="253604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Design message, package, and distribution</a:t>
          </a:r>
        </a:p>
        <a:p>
          <a:pPr marL="228600" lvl="1" indent="-228600" algn="l" defTabSz="933450">
            <a:lnSpc>
              <a:spcPct val="90000"/>
            </a:lnSpc>
            <a:spcBef>
              <a:spcPct val="0"/>
            </a:spcBef>
            <a:spcAft>
              <a:spcPct val="15000"/>
            </a:spcAft>
            <a:buChar char="•"/>
          </a:pPr>
          <a:r>
            <a:rPr lang="en-US" sz="2100" kern="1200" dirty="0"/>
            <a:t>Select outcomes to be measured</a:t>
          </a:r>
        </a:p>
      </dsp:txBody>
      <dsp:txXfrm>
        <a:off x="2574416" y="2103545"/>
        <a:ext cx="2254970" cy="2536042"/>
      </dsp:txXfrm>
    </dsp:sp>
    <dsp:sp modelId="{1E5E1E37-5B66-4D19-BF8A-42D9A39B9933}">
      <dsp:nvSpPr>
        <dsp:cNvPr id="0" name=""/>
        <dsp:cNvSpPr/>
      </dsp:nvSpPr>
      <dsp:spPr>
        <a:xfrm>
          <a:off x="5145082" y="1498745"/>
          <a:ext cx="2254970" cy="604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Dissemination</a:t>
          </a:r>
        </a:p>
      </dsp:txBody>
      <dsp:txXfrm>
        <a:off x="5145082" y="1498745"/>
        <a:ext cx="2254970" cy="604800"/>
      </dsp:txXfrm>
    </dsp:sp>
    <dsp:sp modelId="{965DFB8E-9688-4C45-831D-F9FFCCA4193F}">
      <dsp:nvSpPr>
        <dsp:cNvPr id="0" name=""/>
        <dsp:cNvSpPr/>
      </dsp:nvSpPr>
      <dsp:spPr>
        <a:xfrm>
          <a:off x="5145082" y="2103545"/>
          <a:ext cx="2254970" cy="253604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Distribute products to intended audiences</a:t>
          </a:r>
        </a:p>
      </dsp:txBody>
      <dsp:txXfrm>
        <a:off x="5145082" y="2103545"/>
        <a:ext cx="2254970" cy="2536042"/>
      </dsp:txXfrm>
    </dsp:sp>
    <dsp:sp modelId="{A82E4852-A9AE-4827-A602-2F0D7E8D7D8F}">
      <dsp:nvSpPr>
        <dsp:cNvPr id="0" name=""/>
        <dsp:cNvSpPr/>
      </dsp:nvSpPr>
      <dsp:spPr>
        <a:xfrm>
          <a:off x="7715749" y="1498745"/>
          <a:ext cx="2254970" cy="604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Impact</a:t>
          </a:r>
        </a:p>
      </dsp:txBody>
      <dsp:txXfrm>
        <a:off x="7715749" y="1498745"/>
        <a:ext cx="2254970" cy="604800"/>
      </dsp:txXfrm>
    </dsp:sp>
    <dsp:sp modelId="{90550225-2613-41E5-B09E-F3C77B833A6A}">
      <dsp:nvSpPr>
        <dsp:cNvPr id="0" name=""/>
        <dsp:cNvSpPr/>
      </dsp:nvSpPr>
      <dsp:spPr>
        <a:xfrm>
          <a:off x="7715749" y="2103545"/>
          <a:ext cx="2254970" cy="253604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Measure outcomes</a:t>
          </a:r>
        </a:p>
        <a:p>
          <a:pPr marL="457200" lvl="2" indent="-228600" algn="l" defTabSz="933450">
            <a:lnSpc>
              <a:spcPct val="90000"/>
            </a:lnSpc>
            <a:spcBef>
              <a:spcPct val="0"/>
            </a:spcBef>
            <a:spcAft>
              <a:spcPct val="15000"/>
            </a:spcAft>
            <a:buChar char="•"/>
          </a:pPr>
          <a:r>
            <a:rPr lang="en-US" sz="2100" kern="1200" dirty="0"/>
            <a:t>Adoption</a:t>
          </a:r>
        </a:p>
        <a:p>
          <a:pPr marL="457200" lvl="2" indent="-228600" algn="l" defTabSz="933450">
            <a:lnSpc>
              <a:spcPct val="90000"/>
            </a:lnSpc>
            <a:spcBef>
              <a:spcPct val="0"/>
            </a:spcBef>
            <a:spcAft>
              <a:spcPct val="15000"/>
            </a:spcAft>
            <a:buChar char="•"/>
          </a:pPr>
          <a:r>
            <a:rPr lang="en-US" sz="2100" kern="1200" dirty="0"/>
            <a:t>Sustainment</a:t>
          </a:r>
        </a:p>
        <a:p>
          <a:pPr marL="457200" lvl="2" indent="-228600" algn="l" defTabSz="933450">
            <a:lnSpc>
              <a:spcPct val="90000"/>
            </a:lnSpc>
            <a:spcBef>
              <a:spcPct val="0"/>
            </a:spcBef>
            <a:spcAft>
              <a:spcPct val="15000"/>
            </a:spcAft>
            <a:buChar char="•"/>
          </a:pPr>
          <a:r>
            <a:rPr lang="en-US" sz="2100" kern="1200" dirty="0"/>
            <a:t>Benefits to patients and families</a:t>
          </a:r>
        </a:p>
      </dsp:txBody>
      <dsp:txXfrm>
        <a:off x="7715749" y="2103545"/>
        <a:ext cx="2254970" cy="2536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95EDD-CDA0-4102-BF96-73029AA0402C}">
      <dsp:nvSpPr>
        <dsp:cNvPr id="0" name=""/>
        <dsp:cNvSpPr/>
      </dsp:nvSpPr>
      <dsp:spPr>
        <a:xfrm>
          <a:off x="3750" y="1027959"/>
          <a:ext cx="2254970"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Conceptualization</a:t>
          </a:r>
        </a:p>
      </dsp:txBody>
      <dsp:txXfrm>
        <a:off x="3750" y="1027959"/>
        <a:ext cx="2254970" cy="604800"/>
      </dsp:txXfrm>
    </dsp:sp>
    <dsp:sp modelId="{FD4A3ECC-A089-4E1C-8329-D3FFD5C9C976}">
      <dsp:nvSpPr>
        <dsp:cNvPr id="0" name=""/>
        <dsp:cNvSpPr/>
      </dsp:nvSpPr>
      <dsp:spPr>
        <a:xfrm>
          <a:off x="3750" y="1632759"/>
          <a:ext cx="2254970" cy="347761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Selected FMA and ARAT</a:t>
          </a:r>
        </a:p>
        <a:p>
          <a:pPr marL="228600" lvl="1" indent="-228600" algn="l" defTabSz="933450">
            <a:lnSpc>
              <a:spcPct val="90000"/>
            </a:lnSpc>
            <a:spcBef>
              <a:spcPct val="0"/>
            </a:spcBef>
            <a:spcAft>
              <a:spcPct val="15000"/>
            </a:spcAft>
            <a:buChar char="•"/>
          </a:pPr>
          <a:r>
            <a:rPr lang="en-US" sz="2100" kern="1200" dirty="0"/>
            <a:t>Found barriers related to knowledge, resources, beliefs, benefits, documentation</a:t>
          </a:r>
        </a:p>
      </dsp:txBody>
      <dsp:txXfrm>
        <a:off x="3750" y="1632759"/>
        <a:ext cx="2254970" cy="3477614"/>
      </dsp:txXfrm>
    </dsp:sp>
    <dsp:sp modelId="{331F2743-5175-47E4-BFC5-736B9D39EC8C}">
      <dsp:nvSpPr>
        <dsp:cNvPr id="0" name=""/>
        <dsp:cNvSpPr/>
      </dsp:nvSpPr>
      <dsp:spPr>
        <a:xfrm>
          <a:off x="2574416" y="1027959"/>
          <a:ext cx="2254970"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Design</a:t>
          </a:r>
        </a:p>
      </dsp:txBody>
      <dsp:txXfrm>
        <a:off x="2574416" y="1027959"/>
        <a:ext cx="2254970" cy="604800"/>
      </dsp:txXfrm>
    </dsp:sp>
    <dsp:sp modelId="{B1A2F45A-4D9C-42A0-9B7A-BE3FB73A79FB}">
      <dsp:nvSpPr>
        <dsp:cNvPr id="0" name=""/>
        <dsp:cNvSpPr/>
      </dsp:nvSpPr>
      <dsp:spPr>
        <a:xfrm>
          <a:off x="2574416" y="1632759"/>
          <a:ext cx="2254970" cy="347761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Metric: adoption</a:t>
          </a:r>
        </a:p>
        <a:p>
          <a:pPr marL="228600" lvl="1" indent="-228600" algn="l" defTabSz="933450">
            <a:lnSpc>
              <a:spcPct val="90000"/>
            </a:lnSpc>
            <a:spcBef>
              <a:spcPct val="0"/>
            </a:spcBef>
            <a:spcAft>
              <a:spcPct val="15000"/>
            </a:spcAft>
            <a:buChar char="•"/>
          </a:pPr>
          <a:r>
            <a:rPr lang="en-US" sz="2100" kern="1200" dirty="0"/>
            <a:t>Created educational materials</a:t>
          </a:r>
        </a:p>
        <a:p>
          <a:pPr marL="228600" lvl="1" indent="-228600" algn="l" defTabSz="933450">
            <a:lnSpc>
              <a:spcPct val="90000"/>
            </a:lnSpc>
            <a:spcBef>
              <a:spcPct val="0"/>
            </a:spcBef>
            <a:spcAft>
              <a:spcPct val="15000"/>
            </a:spcAft>
            <a:buChar char="•"/>
          </a:pPr>
          <a:r>
            <a:rPr lang="en-US" sz="2100" kern="1200" dirty="0"/>
            <a:t>Appointed champions</a:t>
          </a:r>
        </a:p>
        <a:p>
          <a:pPr marL="228600" lvl="1" indent="-228600" algn="l" defTabSz="933450">
            <a:lnSpc>
              <a:spcPct val="90000"/>
            </a:lnSpc>
            <a:spcBef>
              <a:spcPct val="0"/>
            </a:spcBef>
            <a:spcAft>
              <a:spcPct val="15000"/>
            </a:spcAft>
            <a:buChar char="•"/>
          </a:pPr>
          <a:r>
            <a:rPr lang="en-US" sz="2100" kern="1200" dirty="0"/>
            <a:t>Conducted training sessions</a:t>
          </a:r>
        </a:p>
      </dsp:txBody>
      <dsp:txXfrm>
        <a:off x="2574416" y="1632759"/>
        <a:ext cx="2254970" cy="3477614"/>
      </dsp:txXfrm>
    </dsp:sp>
    <dsp:sp modelId="{1E5E1E37-5B66-4D19-BF8A-42D9A39B9933}">
      <dsp:nvSpPr>
        <dsp:cNvPr id="0" name=""/>
        <dsp:cNvSpPr/>
      </dsp:nvSpPr>
      <dsp:spPr>
        <a:xfrm>
          <a:off x="5145082" y="1027959"/>
          <a:ext cx="2254970" cy="604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Dissemination</a:t>
          </a:r>
        </a:p>
      </dsp:txBody>
      <dsp:txXfrm>
        <a:off x="5145082" y="1027959"/>
        <a:ext cx="2254970" cy="604800"/>
      </dsp:txXfrm>
    </dsp:sp>
    <dsp:sp modelId="{965DFB8E-9688-4C45-831D-F9FFCCA4193F}">
      <dsp:nvSpPr>
        <dsp:cNvPr id="0" name=""/>
        <dsp:cNvSpPr/>
      </dsp:nvSpPr>
      <dsp:spPr>
        <a:xfrm>
          <a:off x="5145082" y="1632759"/>
          <a:ext cx="2254970" cy="347761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In-person training</a:t>
          </a:r>
        </a:p>
        <a:p>
          <a:pPr marL="228600" lvl="1" indent="-228600" algn="l" defTabSz="933450">
            <a:lnSpc>
              <a:spcPct val="90000"/>
            </a:lnSpc>
            <a:spcBef>
              <a:spcPct val="0"/>
            </a:spcBef>
            <a:spcAft>
              <a:spcPct val="15000"/>
            </a:spcAft>
            <a:buChar char="•"/>
          </a:pPr>
          <a:r>
            <a:rPr lang="en-US" sz="2100" kern="1200" dirty="0"/>
            <a:t>QR codes</a:t>
          </a:r>
        </a:p>
        <a:p>
          <a:pPr marL="228600" lvl="1" indent="-228600" algn="l" defTabSz="933450">
            <a:lnSpc>
              <a:spcPct val="90000"/>
            </a:lnSpc>
            <a:spcBef>
              <a:spcPct val="0"/>
            </a:spcBef>
            <a:spcAft>
              <a:spcPct val="15000"/>
            </a:spcAft>
            <a:buChar char="•"/>
          </a:pPr>
          <a:r>
            <a:rPr lang="en-US" sz="2100" kern="1200" dirty="0"/>
            <a:t>Web-based videos</a:t>
          </a:r>
        </a:p>
        <a:p>
          <a:pPr marL="228600" lvl="1" indent="-228600" algn="l" defTabSz="933450">
            <a:lnSpc>
              <a:spcPct val="90000"/>
            </a:lnSpc>
            <a:spcBef>
              <a:spcPct val="0"/>
            </a:spcBef>
            <a:spcAft>
              <a:spcPct val="15000"/>
            </a:spcAft>
            <a:buChar char="•"/>
          </a:pPr>
          <a:r>
            <a:rPr lang="en-US" sz="2100" kern="1200" dirty="0"/>
            <a:t>Printed materials</a:t>
          </a:r>
        </a:p>
        <a:p>
          <a:pPr marL="228600" lvl="1" indent="-228600" algn="l" defTabSz="933450">
            <a:lnSpc>
              <a:spcPct val="90000"/>
            </a:lnSpc>
            <a:spcBef>
              <a:spcPct val="0"/>
            </a:spcBef>
            <a:spcAft>
              <a:spcPct val="15000"/>
            </a:spcAft>
            <a:buChar char="•"/>
          </a:pPr>
          <a:r>
            <a:rPr lang="en-US" sz="2100" kern="1200" dirty="0"/>
            <a:t>Trusted peers</a:t>
          </a:r>
        </a:p>
        <a:p>
          <a:pPr marL="228600" lvl="1" indent="-228600" algn="l" defTabSz="933450">
            <a:lnSpc>
              <a:spcPct val="90000"/>
            </a:lnSpc>
            <a:spcBef>
              <a:spcPct val="0"/>
            </a:spcBef>
            <a:spcAft>
              <a:spcPct val="15000"/>
            </a:spcAft>
            <a:buChar char="•"/>
          </a:pPr>
          <a:r>
            <a:rPr lang="en-US" sz="2100" kern="1200" dirty="0"/>
            <a:t>Necessary equipment</a:t>
          </a:r>
        </a:p>
      </dsp:txBody>
      <dsp:txXfrm>
        <a:off x="5145082" y="1632759"/>
        <a:ext cx="2254970" cy="3477614"/>
      </dsp:txXfrm>
    </dsp:sp>
    <dsp:sp modelId="{A82E4852-A9AE-4827-A602-2F0D7E8D7D8F}">
      <dsp:nvSpPr>
        <dsp:cNvPr id="0" name=""/>
        <dsp:cNvSpPr/>
      </dsp:nvSpPr>
      <dsp:spPr>
        <a:xfrm>
          <a:off x="7715749" y="1027959"/>
          <a:ext cx="2254970" cy="604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Impact</a:t>
          </a:r>
        </a:p>
      </dsp:txBody>
      <dsp:txXfrm>
        <a:off x="7715749" y="1027959"/>
        <a:ext cx="2254970" cy="604800"/>
      </dsp:txXfrm>
    </dsp:sp>
    <dsp:sp modelId="{90550225-2613-41E5-B09E-F3C77B833A6A}">
      <dsp:nvSpPr>
        <dsp:cNvPr id="0" name=""/>
        <dsp:cNvSpPr/>
      </dsp:nvSpPr>
      <dsp:spPr>
        <a:xfrm>
          <a:off x="7715749" y="1632759"/>
          <a:ext cx="2254970" cy="347761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Significant increase in FMA and ARAT use after deployment of dissemination strategies</a:t>
          </a:r>
        </a:p>
      </dsp:txBody>
      <dsp:txXfrm>
        <a:off x="7715749" y="1632759"/>
        <a:ext cx="2254970" cy="347761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BAB3BE-AE6E-5B4E-9262-7DA7D176190C}" type="datetimeFigureOut">
              <a:rPr lang="en-US" smtClean="0"/>
              <a:t>5/28/2024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72CFC2-EDA3-0C4F-BB5B-179782C4D806}" type="slidenum">
              <a:rPr lang="en-US" smtClean="0"/>
              <a:t>‹#›</a:t>
            </a:fld>
            <a:endParaRPr lang="en-US"/>
          </a:p>
        </p:txBody>
      </p:sp>
    </p:spTree>
    <p:extLst>
      <p:ext uri="{BB962C8B-B14F-4D97-AF65-F5344CB8AC3E}">
        <p14:creationId xmlns:p14="http://schemas.microsoft.com/office/powerpoint/2010/main" val="20693856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C1D83-2C75-7B47-88AB-C5519171B048}"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D2F09C-AB4A-9041-B196-1901BC35F9E7}" type="slidenum">
              <a:rPr lang="en-US" smtClean="0"/>
              <a:t>‹#›</a:t>
            </a:fld>
            <a:endParaRPr lang="en-US"/>
          </a:p>
        </p:txBody>
      </p:sp>
    </p:spTree>
    <p:extLst>
      <p:ext uri="{BB962C8B-B14F-4D97-AF65-F5344CB8AC3E}">
        <p14:creationId xmlns:p14="http://schemas.microsoft.com/office/powerpoint/2010/main" val="179107640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a:t>
            </a:r>
            <a:r>
              <a:rPr lang="en-US" baseline="0" dirty="0"/>
              <a:t> IN IR</a:t>
            </a:r>
          </a:p>
          <a:p>
            <a:r>
              <a:rPr lang="en-US" baseline="0" dirty="0"/>
              <a:t>COMPLEMENT</a:t>
            </a:r>
          </a:p>
          <a:p>
            <a:r>
              <a:rPr lang="en-US" baseline="0" dirty="0"/>
              <a:t>MUCH OF WHAT WE’LL BE TALKING ABOUT</a:t>
            </a:r>
            <a:endParaRPr lang="en-US" dirty="0"/>
          </a:p>
        </p:txBody>
      </p:sp>
    </p:spTree>
    <p:extLst>
      <p:ext uri="{BB962C8B-B14F-4D97-AF65-F5344CB8AC3E}">
        <p14:creationId xmlns:p14="http://schemas.microsoft.com/office/powerpoint/2010/main" val="545425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BACKGROUND</a:t>
            </a:r>
          </a:p>
          <a:p>
            <a:r>
              <a:rPr lang="en-US" dirty="0"/>
              <a:t>NUMBER OF STROKE SURVIVORS WILL RISE</a:t>
            </a:r>
          </a:p>
        </p:txBody>
      </p:sp>
    </p:spTree>
    <p:extLst>
      <p:ext uri="{BB962C8B-B14F-4D97-AF65-F5344CB8AC3E}">
        <p14:creationId xmlns:p14="http://schemas.microsoft.com/office/powerpoint/2010/main" val="3991701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e-manuals; not ready</a:t>
            </a:r>
            <a:r>
              <a:rPr lang="en-US" baseline="0" dirty="0"/>
              <a:t> for dissemination</a:t>
            </a:r>
            <a:endParaRPr lang="en-US" dirty="0"/>
          </a:p>
        </p:txBody>
      </p:sp>
    </p:spTree>
    <p:extLst>
      <p:ext uri="{BB962C8B-B14F-4D97-AF65-F5344CB8AC3E}">
        <p14:creationId xmlns:p14="http://schemas.microsoft.com/office/powerpoint/2010/main" val="142580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champions at each site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21BC6A-FC11-4468-AEF8-DB34F01F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034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EPIC reformatting</a:t>
            </a:r>
          </a:p>
        </p:txBody>
      </p:sp>
    </p:spTree>
    <p:extLst>
      <p:ext uri="{BB962C8B-B14F-4D97-AF65-F5344CB8AC3E}">
        <p14:creationId xmlns:p14="http://schemas.microsoft.com/office/powerpoint/2010/main" val="377058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206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p>
        </p:txBody>
      </p:sp>
    </p:spTree>
    <p:extLst>
      <p:ext uri="{BB962C8B-B14F-4D97-AF65-F5344CB8AC3E}">
        <p14:creationId xmlns:p14="http://schemas.microsoft.com/office/powerpoint/2010/main" val="208275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p>
        </p:txBody>
      </p:sp>
    </p:spTree>
    <p:extLst>
      <p:ext uri="{BB962C8B-B14F-4D97-AF65-F5344CB8AC3E}">
        <p14:creationId xmlns:p14="http://schemas.microsoft.com/office/powerpoint/2010/main" val="111848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4506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387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958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787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751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9082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ion Slide - 1">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7852" b="8161"/>
          <a:stretch/>
        </p:blipFill>
        <p:spPr>
          <a:xfrm>
            <a:off x="-36945" y="0"/>
            <a:ext cx="12247418" cy="6858000"/>
          </a:xfrm>
          <a:prstGeom prst="rect">
            <a:avLst/>
          </a:prstGeom>
        </p:spPr>
      </p:pic>
      <p:sp>
        <p:nvSpPr>
          <p:cNvPr id="6" name="Rectangle 5"/>
          <p:cNvSpPr/>
          <p:nvPr userDrawn="1"/>
        </p:nvSpPr>
        <p:spPr>
          <a:xfrm rot="10800000">
            <a:off x="-36945" y="0"/>
            <a:ext cx="12247418" cy="6858000"/>
          </a:xfrm>
          <a:prstGeom prst="rect">
            <a:avLst/>
          </a:prstGeom>
          <a:gradFill flip="none" rotWithShape="1">
            <a:gsLst>
              <a:gs pos="48000">
                <a:schemeClr val="tx1">
                  <a:lumMod val="0"/>
                  <a:alpha val="15000"/>
                </a:schemeClr>
              </a:gs>
              <a:gs pos="100000">
                <a:schemeClr val="tx1">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21445" y="5382469"/>
            <a:ext cx="1710077" cy="1173239"/>
          </a:xfrm>
          <a:prstGeom prst="rect">
            <a:avLst/>
          </a:prstGeom>
        </p:spPr>
      </p:pic>
      <p:sp>
        <p:nvSpPr>
          <p:cNvPr id="12" name="Text Placeholder 11"/>
          <p:cNvSpPr>
            <a:spLocks noGrp="1"/>
          </p:cNvSpPr>
          <p:nvPr>
            <p:ph type="body" sz="quarter" idx="10" hasCustomPrompt="1"/>
          </p:nvPr>
        </p:nvSpPr>
        <p:spPr>
          <a:xfrm>
            <a:off x="0" y="1183715"/>
            <a:ext cx="12192000" cy="4387850"/>
          </a:xfrm>
          <a:prstGeom prst="rect">
            <a:avLst/>
          </a:prstGeom>
        </p:spPr>
        <p:txBody>
          <a:bodyPr/>
          <a:lstStyle>
            <a:lvl1pPr marL="0" indent="0">
              <a:buNone/>
              <a:defRPr sz="4800"/>
            </a:lvl1pPr>
          </a:lstStyle>
          <a:p>
            <a:pPr algn="ctr">
              <a:lnSpc>
                <a:spcPct val="100000"/>
              </a:lnSpc>
            </a:pPr>
            <a:r>
              <a:rPr lang="en-US" sz="4800" b="1" dirty="0">
                <a:solidFill>
                  <a:schemeClr val="bg1"/>
                </a:solidFill>
                <a:latin typeface="Arial" charset="0"/>
                <a:ea typeface="Arial" charset="0"/>
                <a:cs typeface="Arial" charset="0"/>
              </a:rPr>
              <a:t>Title goes here</a:t>
            </a:r>
          </a:p>
          <a:p>
            <a:pPr algn="ctr">
              <a:lnSpc>
                <a:spcPct val="100000"/>
              </a:lnSpc>
            </a:pPr>
            <a:r>
              <a:rPr lang="en-US" sz="4800" b="1" dirty="0">
                <a:solidFill>
                  <a:schemeClr val="bg1"/>
                </a:solidFill>
                <a:latin typeface="Arial" charset="0"/>
                <a:ea typeface="Arial" charset="0"/>
                <a:cs typeface="Arial" charset="0"/>
              </a:rPr>
              <a:t>Title goes here</a:t>
            </a:r>
          </a:p>
          <a:p>
            <a:pPr algn="ctr">
              <a:lnSpc>
                <a:spcPct val="100000"/>
              </a:lnSpc>
            </a:pPr>
            <a:endParaRPr lang="en-US" sz="4800" b="1" dirty="0">
              <a:solidFill>
                <a:schemeClr val="bg1"/>
              </a:solidFill>
              <a:latin typeface="Arial" charset="0"/>
              <a:ea typeface="Arial" charset="0"/>
              <a:cs typeface="Arial" charset="0"/>
            </a:endParaRPr>
          </a:p>
          <a:p>
            <a:pPr algn="ctr">
              <a:lnSpc>
                <a:spcPct val="100000"/>
              </a:lnSpc>
            </a:pPr>
            <a:r>
              <a:rPr lang="en-US" sz="3600" b="1" dirty="0">
                <a:solidFill>
                  <a:schemeClr val="bg1"/>
                </a:solidFill>
                <a:latin typeface="Arial" charset="0"/>
                <a:ea typeface="Arial" charset="0"/>
                <a:cs typeface="Arial" charset="0"/>
              </a:rPr>
              <a:t>Presented By:</a:t>
            </a:r>
          </a:p>
          <a:p>
            <a:pPr algn="ctr">
              <a:lnSpc>
                <a:spcPct val="100000"/>
              </a:lnSpc>
            </a:pPr>
            <a:r>
              <a:rPr lang="en-US" sz="3600" b="1" dirty="0">
                <a:solidFill>
                  <a:schemeClr val="bg1"/>
                </a:solidFill>
                <a:latin typeface="Arial" charset="0"/>
                <a:ea typeface="Arial" charset="0"/>
                <a:cs typeface="Arial" charset="0"/>
              </a:rPr>
              <a:t>[TBD]</a:t>
            </a:r>
          </a:p>
          <a:p>
            <a:pPr algn="ctr">
              <a:lnSpc>
                <a:spcPct val="100000"/>
              </a:lnSpc>
            </a:pPr>
            <a:r>
              <a:rPr lang="en-US" sz="3600" b="1" dirty="0">
                <a:solidFill>
                  <a:schemeClr val="bg1"/>
                </a:solidFill>
                <a:latin typeface="Arial" charset="0"/>
                <a:ea typeface="Arial" charset="0"/>
                <a:cs typeface="Arial" charset="0"/>
              </a:rPr>
              <a:t>[Date]</a:t>
            </a:r>
          </a:p>
          <a:p>
            <a:pPr algn="ctr">
              <a:lnSpc>
                <a:spcPct val="100000"/>
              </a:lnSpc>
            </a:pPr>
            <a:endParaRPr lang="en-US" sz="3600" b="1" dirty="0">
              <a:solidFill>
                <a:schemeClr val="bg1"/>
              </a:solidFill>
              <a:latin typeface="Arial" charset="0"/>
              <a:ea typeface="Arial" charset="0"/>
              <a:cs typeface="Arial" charset="0"/>
            </a:endParaRPr>
          </a:p>
          <a:p>
            <a:pPr algn="ctr">
              <a:lnSpc>
                <a:spcPct val="100000"/>
              </a:lnSpc>
            </a:pPr>
            <a:endParaRPr lang="en-US" sz="4800" b="1" dirty="0">
              <a:solidFill>
                <a:schemeClr val="bg1"/>
              </a:solidFill>
              <a:latin typeface="Arial" charset="0"/>
              <a:ea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 3">
    <p:spTree>
      <p:nvGrpSpPr>
        <p:cNvPr id="1" name=""/>
        <p:cNvGrpSpPr/>
        <p:nvPr/>
      </p:nvGrpSpPr>
      <p:grpSpPr>
        <a:xfrm>
          <a:off x="0" y="0"/>
          <a:ext cx="0" cy="0"/>
          <a:chOff x="0" y="0"/>
          <a:chExt cx="0" cy="0"/>
        </a:xfrm>
      </p:grpSpPr>
      <p:sp>
        <p:nvSpPr>
          <p:cNvPr id="12" name="Picture Placeholder 1"/>
          <p:cNvSpPr>
            <a:spLocks noGrp="1"/>
          </p:cNvSpPr>
          <p:nvPr>
            <p:ph type="pic" sz="quarter" idx="21"/>
          </p:nvPr>
        </p:nvSpPr>
        <p:spPr>
          <a:xfrm>
            <a:off x="0" y="0"/>
            <a:ext cx="3372787" cy="68579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20" name="TextBox 19"/>
              <p:cNvSpPr txBox="1"/>
              <p:nvPr userDrawn="1"/>
            </p:nvSpPr>
            <p:spPr>
              <a:xfrm>
                <a:off x="3771900" y="6515798"/>
                <a:ext cx="8001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20" name="TextBox 19"/>
              <p:cNvSpPr txBox="1">
                <a:spLocks noRot="1" noChangeAspect="1" noMove="1" noResize="1" noEditPoints="1" noAdjustHandles="1" noChangeArrowheads="1" noChangeShapeType="1" noTextEdit="1"/>
              </p:cNvSpPr>
              <p:nvPr userDrawn="1"/>
            </p:nvSpPr>
            <p:spPr>
              <a:xfrm>
                <a:off x="3771900" y="6515798"/>
                <a:ext cx="8001000" cy="147733"/>
              </a:xfrm>
              <a:prstGeom prst="rect">
                <a:avLst/>
              </a:prstGeom>
              <a:blipFill rotWithShape="0">
                <a:blip r:embed="rId2"/>
                <a:stretch>
                  <a:fillRect t="-62500" b="-58333"/>
                </a:stretch>
              </a:blipFill>
            </p:spPr>
            <p:txBody>
              <a:bodyPr/>
              <a:lstStyle/>
              <a:p>
                <a:r>
                  <a:rPr lang="en-US">
                    <a:noFill/>
                  </a:rPr>
                  <a:t> </a:t>
                </a:r>
              </a:p>
            </p:txBody>
          </p:sp>
        </mc:Fallback>
      </mc:AlternateContent>
      <p:cxnSp>
        <p:nvCxnSpPr>
          <p:cNvPr id="21" name="Straight Connector 20"/>
          <p:cNvCxnSpPr/>
          <p:nvPr userDrawn="1"/>
        </p:nvCxnSpPr>
        <p:spPr>
          <a:xfrm>
            <a:off x="37719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58618" y="6417208"/>
            <a:ext cx="1505527" cy="276999"/>
          </a:xfrm>
          <a:prstGeom prst="rect">
            <a:avLst/>
          </a:prstGeom>
          <a:noFill/>
        </p:spPr>
        <p:txBody>
          <a:bodyPr wrap="square" rtlCol="0">
            <a:spAutoFit/>
          </a:bodyPr>
          <a:lstStyle/>
          <a:p>
            <a:fld id="{1980A9B5-EE68-354F-8602-BA1C46728B6F}" type="slidenum">
              <a:rPr lang="en-US" sz="1200" smtClean="0">
                <a:solidFill>
                  <a:schemeClr val="bg1">
                    <a:lumMod val="50000"/>
                  </a:schemeClr>
                </a:solidFill>
              </a:rPr>
              <a:t>‹#›</a:t>
            </a:fld>
            <a:endParaRPr lang="en-US" sz="1200" dirty="0">
              <a:solidFill>
                <a:schemeClr val="bg1">
                  <a:lumMod val="50000"/>
                </a:schemeClr>
              </a:solidFill>
            </a:endParaRPr>
          </a:p>
        </p:txBody>
      </p:sp>
      <p:sp>
        <p:nvSpPr>
          <p:cNvPr id="6" name="Text Placeholder 3"/>
          <p:cNvSpPr>
            <a:spLocks noGrp="1"/>
          </p:cNvSpPr>
          <p:nvPr>
            <p:ph type="body" sz="quarter" idx="10" hasCustomPrompt="1"/>
          </p:nvPr>
        </p:nvSpPr>
        <p:spPr>
          <a:xfrm>
            <a:off x="3711348" y="510949"/>
            <a:ext cx="7936366"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7" name="Text Placeholder 3"/>
          <p:cNvSpPr>
            <a:spLocks noGrp="1"/>
          </p:cNvSpPr>
          <p:nvPr>
            <p:ph type="body" sz="quarter" idx="11" hasCustomPrompt="1"/>
          </p:nvPr>
        </p:nvSpPr>
        <p:spPr>
          <a:xfrm>
            <a:off x="3711348" y="1077686"/>
            <a:ext cx="7936366"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 4">
    <p:spTree>
      <p:nvGrpSpPr>
        <p:cNvPr id="1" name=""/>
        <p:cNvGrpSpPr/>
        <p:nvPr/>
      </p:nvGrpSpPr>
      <p:grpSpPr>
        <a:xfrm>
          <a:off x="0" y="0"/>
          <a:ext cx="0" cy="0"/>
          <a:chOff x="0" y="0"/>
          <a:chExt cx="0" cy="0"/>
        </a:xfrm>
      </p:grpSpPr>
      <p:sp>
        <p:nvSpPr>
          <p:cNvPr id="17" name="Picture Placeholder 1"/>
          <p:cNvSpPr>
            <a:spLocks noGrp="1"/>
          </p:cNvSpPr>
          <p:nvPr>
            <p:ph type="pic" sz="quarter" idx="21"/>
          </p:nvPr>
        </p:nvSpPr>
        <p:spPr>
          <a:xfrm>
            <a:off x="9022079" y="446875"/>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6" name="Picture Placeholder 1"/>
          <p:cNvSpPr>
            <a:spLocks noGrp="1"/>
          </p:cNvSpPr>
          <p:nvPr>
            <p:ph type="pic" sz="quarter" idx="22"/>
          </p:nvPr>
        </p:nvSpPr>
        <p:spPr>
          <a:xfrm>
            <a:off x="559387" y="446875"/>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1" name="Picture Placeholder 1"/>
          <p:cNvSpPr>
            <a:spLocks noGrp="1"/>
          </p:cNvSpPr>
          <p:nvPr>
            <p:ph type="pic" sz="quarter" idx="23"/>
          </p:nvPr>
        </p:nvSpPr>
        <p:spPr>
          <a:xfrm>
            <a:off x="3391487" y="446874"/>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2" name="Picture Placeholder 1"/>
          <p:cNvSpPr>
            <a:spLocks noGrp="1"/>
          </p:cNvSpPr>
          <p:nvPr>
            <p:ph type="pic" sz="quarter" idx="24"/>
          </p:nvPr>
        </p:nvSpPr>
        <p:spPr>
          <a:xfrm>
            <a:off x="6189979" y="446874"/>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29" name="TextBox 28"/>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29" name="TextBox 28"/>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rotWithShape="0">
                <a:blip r:embed="rId2"/>
                <a:stretch>
                  <a:fillRect t="-62500" b="-58333"/>
                </a:stretch>
              </a:blipFill>
            </p:spPr>
            <p:txBody>
              <a:bodyPr/>
              <a:lstStyle/>
              <a:p>
                <a:r>
                  <a:rPr lang="en-US">
                    <a:noFill/>
                  </a:rPr>
                  <a:t> </a:t>
                </a:r>
              </a:p>
            </p:txBody>
          </p:sp>
        </mc:Fallback>
      </mc:AlternateContent>
      <p:cxnSp>
        <p:nvCxnSpPr>
          <p:cNvPr id="30" name="Straight Connector 29"/>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576262" y="2731635"/>
            <a:ext cx="11082338"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576262" y="3298372"/>
            <a:ext cx="11082338" cy="2666999"/>
          </a:xfrm>
          <a:prstGeom prst="rect">
            <a:avLst/>
          </a:prstGeom>
        </p:spPr>
        <p:txBody>
          <a:bodyPr/>
          <a:lstStyle>
            <a:lvl1pPr marL="0" indent="0">
              <a:buNone/>
              <a:defRPr sz="2000" b="0">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Body text</a:t>
            </a:r>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 5">
    <p:spTree>
      <p:nvGrpSpPr>
        <p:cNvPr id="1" name=""/>
        <p:cNvGrpSpPr/>
        <p:nvPr/>
      </p:nvGrpSpPr>
      <p:grpSpPr>
        <a:xfrm>
          <a:off x="0" y="0"/>
          <a:ext cx="0" cy="0"/>
          <a:chOff x="0" y="0"/>
          <a:chExt cx="0" cy="0"/>
        </a:xfrm>
      </p:grpSpPr>
      <p:sp>
        <p:nvSpPr>
          <p:cNvPr id="22" name="Picture Placeholder 1"/>
          <p:cNvSpPr>
            <a:spLocks noGrp="1"/>
          </p:cNvSpPr>
          <p:nvPr>
            <p:ph type="pic" sz="quarter" idx="27"/>
          </p:nvPr>
        </p:nvSpPr>
        <p:spPr>
          <a:xfrm>
            <a:off x="1" y="0"/>
            <a:ext cx="12192000" cy="2786601"/>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1" name="Picture Placeholder 1"/>
          <p:cNvSpPr>
            <a:spLocks noGrp="1"/>
          </p:cNvSpPr>
          <p:nvPr>
            <p:ph type="pic" sz="quarter" idx="24"/>
          </p:nvPr>
        </p:nvSpPr>
        <p:spPr>
          <a:xfrm>
            <a:off x="609601" y="3098800"/>
            <a:ext cx="2768600" cy="3086100"/>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15" name="TextBox 14"/>
              <p:cNvSpPr txBox="1"/>
              <p:nvPr userDrawn="1"/>
            </p:nvSpPr>
            <p:spPr>
              <a:xfrm>
                <a:off x="3746500" y="6515798"/>
                <a:ext cx="8001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15" name="TextBox 14"/>
              <p:cNvSpPr txBox="1">
                <a:spLocks noRot="1" noChangeAspect="1" noMove="1" noResize="1" noEditPoints="1" noAdjustHandles="1" noChangeArrowheads="1" noChangeShapeType="1" noTextEdit="1"/>
              </p:cNvSpPr>
              <p:nvPr userDrawn="1"/>
            </p:nvSpPr>
            <p:spPr>
              <a:xfrm>
                <a:off x="3746500" y="6515798"/>
                <a:ext cx="8001000" cy="147733"/>
              </a:xfrm>
              <a:prstGeom prst="rect">
                <a:avLst/>
              </a:prstGeom>
              <a:blipFill rotWithShape="0">
                <a:blip r:embed="rId2"/>
                <a:stretch>
                  <a:fillRect t="-62500" b="-58333"/>
                </a:stretch>
              </a:blipFill>
            </p:spPr>
            <p:txBody>
              <a:bodyPr/>
              <a:lstStyle/>
              <a:p>
                <a:r>
                  <a:rPr lang="en-US">
                    <a:noFill/>
                  </a:rPr>
                  <a:t> </a:t>
                </a:r>
              </a:p>
            </p:txBody>
          </p:sp>
        </mc:Fallback>
      </mc:AlternateContent>
      <p:cxnSp>
        <p:nvCxnSpPr>
          <p:cNvPr id="16" name="Straight Connector 15"/>
          <p:cNvCxnSpPr/>
          <p:nvPr userDrawn="1"/>
        </p:nvCxnSpPr>
        <p:spPr>
          <a:xfrm>
            <a:off x="37465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 Placeholder 3"/>
          <p:cNvSpPr>
            <a:spLocks noGrp="1"/>
          </p:cNvSpPr>
          <p:nvPr>
            <p:ph type="body" sz="quarter" idx="10" hasCustomPrompt="1"/>
          </p:nvPr>
        </p:nvSpPr>
        <p:spPr>
          <a:xfrm>
            <a:off x="3646488" y="3112635"/>
            <a:ext cx="8240712"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7" name="Text Placeholder 3"/>
          <p:cNvSpPr>
            <a:spLocks noGrp="1"/>
          </p:cNvSpPr>
          <p:nvPr>
            <p:ph type="body" sz="quarter" idx="11" hasCustomPrompt="1"/>
          </p:nvPr>
        </p:nvSpPr>
        <p:spPr>
          <a:xfrm>
            <a:off x="3646488" y="3679372"/>
            <a:ext cx="8240712"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1"/>
          <p:cNvSpPr>
            <a:spLocks noGrp="1"/>
          </p:cNvSpPr>
          <p:nvPr>
            <p:ph type="pic" sz="quarter" idx="24"/>
          </p:nvPr>
        </p:nvSpPr>
        <p:spPr>
          <a:xfrm>
            <a:off x="0" y="1600200"/>
            <a:ext cx="3327401" cy="4457700"/>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5" name="TextBox 4"/>
              <p:cNvSpPr txBox="1"/>
              <p:nvPr userDrawn="1"/>
            </p:nvSpPr>
            <p:spPr>
              <a:xfrm>
                <a:off x="3759200" y="6515798"/>
                <a:ext cx="8001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5" name="TextBox 4"/>
              <p:cNvSpPr txBox="1">
                <a:spLocks noRot="1" noChangeAspect="1" noMove="1" noResize="1" noEditPoints="1" noAdjustHandles="1" noChangeArrowheads="1" noChangeShapeType="1" noTextEdit="1"/>
              </p:cNvSpPr>
              <p:nvPr userDrawn="1"/>
            </p:nvSpPr>
            <p:spPr>
              <a:xfrm>
                <a:off x="3759200" y="6515798"/>
                <a:ext cx="8001000" cy="147733"/>
              </a:xfrm>
              <a:prstGeom prst="rect">
                <a:avLst/>
              </a:prstGeom>
              <a:blipFill rotWithShape="0">
                <a:blip r:embed="rId2"/>
                <a:stretch>
                  <a:fillRect t="-62500" b="-58333"/>
                </a:stretch>
              </a:blipFill>
            </p:spPr>
            <p:txBody>
              <a:bodyPr/>
              <a:lstStyle/>
              <a:p>
                <a:r>
                  <a:rPr lang="en-US">
                    <a:noFill/>
                  </a:rPr>
                  <a:t> </a:t>
                </a:r>
              </a:p>
            </p:txBody>
          </p:sp>
        </mc:Fallback>
      </mc:AlternateContent>
      <p:cxnSp>
        <p:nvCxnSpPr>
          <p:cNvPr id="6" name="Straight Connector 5"/>
          <p:cNvCxnSpPr/>
          <p:nvPr userDrawn="1"/>
        </p:nvCxnSpPr>
        <p:spPr>
          <a:xfrm>
            <a:off x="37465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2" y="315006"/>
            <a:ext cx="1086462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804862" y="881743"/>
            <a:ext cx="1086462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
        <p:nvSpPr>
          <p:cNvPr id="10" name="Text Placeholder 3"/>
          <p:cNvSpPr>
            <a:spLocks noGrp="1"/>
          </p:cNvSpPr>
          <p:nvPr>
            <p:ph type="body" sz="quarter" idx="25" hasCustomPrompt="1"/>
          </p:nvPr>
        </p:nvSpPr>
        <p:spPr>
          <a:xfrm>
            <a:off x="3450770" y="1632858"/>
            <a:ext cx="8207829" cy="4332514"/>
          </a:xfrm>
          <a:prstGeom prst="rect">
            <a:avLst/>
          </a:prstGeom>
        </p:spPr>
        <p:txBody>
          <a:bodyPr/>
          <a:lstStyle>
            <a:lvl1pPr marL="0" indent="0">
              <a:buNone/>
              <a:defRPr sz="2000" b="0">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Body text</a:t>
            </a:r>
          </a:p>
          <a:p>
            <a:pPr lvl="0"/>
            <a:endParaRPr lang="en-US" dirty="0"/>
          </a:p>
        </p:txBody>
      </p:sp>
    </p:spTree>
    <p:extLst>
      <p:ext uri="{BB962C8B-B14F-4D97-AF65-F5344CB8AC3E}">
        <p14:creationId xmlns:p14="http://schemas.microsoft.com/office/powerpoint/2010/main" val="4835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ntroduction Slide - 4">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WEXNER MEDICAL CENTER</a:t>
            </a:r>
          </a:p>
        </p:txBody>
      </p:sp>
      <p:cxnSp>
        <p:nvCxnSpPr>
          <p:cNvPr id="7" name="Straight Connector 6"/>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 Slide - 1">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8"/>
          </p:nvPr>
        </p:nvSpPr>
        <p:spPr>
          <a:xfrm>
            <a:off x="0" y="1621436"/>
            <a:ext cx="5486400" cy="389744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17" name="Straight Connector 16"/>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WEXNER MEDICAL CENTER</a:t>
            </a:r>
          </a:p>
        </p:txBody>
      </p:sp>
      <p:cxnSp>
        <p:nvCxnSpPr>
          <p:cNvPr id="9" name="Straight Connector 8"/>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7"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mage Slide - 2">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9" name="Picture Placeholder 1"/>
          <p:cNvSpPr>
            <a:spLocks noGrp="1"/>
          </p:cNvSpPr>
          <p:nvPr>
            <p:ph type="pic" sz="quarter" idx="18"/>
          </p:nvPr>
        </p:nvSpPr>
        <p:spPr>
          <a:xfrm>
            <a:off x="3781791" y="1492096"/>
            <a:ext cx="295352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0" name="Picture Placeholder 1"/>
          <p:cNvSpPr>
            <a:spLocks noGrp="1"/>
          </p:cNvSpPr>
          <p:nvPr>
            <p:ph type="pic" sz="quarter" idx="19"/>
          </p:nvPr>
        </p:nvSpPr>
        <p:spPr>
          <a:xfrm>
            <a:off x="685800" y="3844489"/>
            <a:ext cx="297414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1" name="Picture Placeholder 1"/>
          <p:cNvSpPr>
            <a:spLocks noGrp="1"/>
          </p:cNvSpPr>
          <p:nvPr>
            <p:ph type="pic" sz="quarter" idx="20"/>
          </p:nvPr>
        </p:nvSpPr>
        <p:spPr>
          <a:xfrm>
            <a:off x="3781791" y="3844489"/>
            <a:ext cx="295352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2" name="Picture Placeholder 1"/>
          <p:cNvSpPr>
            <a:spLocks noGrp="1"/>
          </p:cNvSpPr>
          <p:nvPr>
            <p:ph type="pic" sz="quarter" idx="21"/>
          </p:nvPr>
        </p:nvSpPr>
        <p:spPr>
          <a:xfrm>
            <a:off x="685800" y="1492096"/>
            <a:ext cx="2975973"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18" name="Straight Connector 17"/>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WEXNER MEDICAL CENTER</a:t>
            </a:r>
          </a:p>
        </p:txBody>
      </p:sp>
      <p:cxnSp>
        <p:nvCxnSpPr>
          <p:cNvPr id="14" name="Straight Connector 13"/>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6"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age Slide -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2" name="Picture Placeholder 1"/>
          <p:cNvSpPr>
            <a:spLocks noGrp="1"/>
          </p:cNvSpPr>
          <p:nvPr>
            <p:ph type="pic" sz="quarter" idx="21"/>
          </p:nvPr>
        </p:nvSpPr>
        <p:spPr>
          <a:xfrm>
            <a:off x="0" y="0"/>
            <a:ext cx="3372787" cy="68579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0" name="TextBox 19"/>
          <p:cNvSpPr txBox="1"/>
          <p:nvPr userDrawn="1"/>
        </p:nvSpPr>
        <p:spPr>
          <a:xfrm>
            <a:off x="3810000" y="6515798"/>
            <a:ext cx="8001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WEXNER MEDICAL CENTER</a:t>
            </a:r>
          </a:p>
        </p:txBody>
      </p:sp>
      <p:cxnSp>
        <p:nvCxnSpPr>
          <p:cNvPr id="21" name="Straight Connector 20"/>
          <p:cNvCxnSpPr/>
          <p:nvPr userDrawn="1"/>
        </p:nvCxnSpPr>
        <p:spPr>
          <a:xfrm>
            <a:off x="38100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58618" y="6417208"/>
            <a:ext cx="1505527" cy="276999"/>
          </a:xfrm>
          <a:prstGeom prst="rect">
            <a:avLst/>
          </a:prstGeom>
          <a:noFill/>
        </p:spPr>
        <p:txBody>
          <a:bodyPr wrap="square" rtlCol="0">
            <a:spAutoFit/>
          </a:bodyPr>
          <a:lstStyle/>
          <a:p>
            <a:fld id="{1980A9B5-EE68-354F-8602-BA1C46728B6F}" type="slidenum">
              <a:rPr lang="en-US" sz="1200" smtClean="0">
                <a:solidFill>
                  <a:schemeClr val="bg1">
                    <a:lumMod val="50000"/>
                  </a:schemeClr>
                </a:solidFill>
              </a:rPr>
              <a:t>‹#›</a:t>
            </a:fld>
            <a:endParaRPr lang="en-US" sz="1200" dirty="0">
              <a:solidFill>
                <a:schemeClr val="bg1">
                  <a:lumMod val="50000"/>
                </a:schemeClr>
              </a:solidFill>
            </a:endParaRPr>
          </a:p>
        </p:txBody>
      </p:sp>
      <p:sp>
        <p:nvSpPr>
          <p:cNvPr id="6" name="Text Placeholder 3"/>
          <p:cNvSpPr>
            <a:spLocks noGrp="1"/>
          </p:cNvSpPr>
          <p:nvPr>
            <p:ph type="body" sz="quarter" idx="10" hasCustomPrompt="1"/>
          </p:nvPr>
        </p:nvSpPr>
        <p:spPr>
          <a:xfrm>
            <a:off x="3682537" y="323318"/>
            <a:ext cx="8161119"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7" name="Text Placeholder 3"/>
          <p:cNvSpPr>
            <a:spLocks noGrp="1"/>
          </p:cNvSpPr>
          <p:nvPr>
            <p:ph type="body" sz="quarter" idx="11" hasCustomPrompt="1"/>
          </p:nvPr>
        </p:nvSpPr>
        <p:spPr>
          <a:xfrm>
            <a:off x="3682537" y="881743"/>
            <a:ext cx="8161119"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 Slide - 4">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7" name="Picture Placeholder 1"/>
          <p:cNvSpPr>
            <a:spLocks noGrp="1"/>
          </p:cNvSpPr>
          <p:nvPr>
            <p:ph type="pic" sz="quarter" idx="21"/>
          </p:nvPr>
        </p:nvSpPr>
        <p:spPr>
          <a:xfrm>
            <a:off x="9022079" y="446875"/>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6" name="Picture Placeholder 1"/>
          <p:cNvSpPr>
            <a:spLocks noGrp="1"/>
          </p:cNvSpPr>
          <p:nvPr>
            <p:ph type="pic" sz="quarter" idx="22"/>
          </p:nvPr>
        </p:nvSpPr>
        <p:spPr>
          <a:xfrm>
            <a:off x="559387" y="446875"/>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1" name="Picture Placeholder 1"/>
          <p:cNvSpPr>
            <a:spLocks noGrp="1"/>
          </p:cNvSpPr>
          <p:nvPr>
            <p:ph type="pic" sz="quarter" idx="23"/>
          </p:nvPr>
        </p:nvSpPr>
        <p:spPr>
          <a:xfrm>
            <a:off x="3391487" y="446874"/>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2" name="Picture Placeholder 1"/>
          <p:cNvSpPr>
            <a:spLocks noGrp="1"/>
          </p:cNvSpPr>
          <p:nvPr>
            <p:ph type="pic" sz="quarter" idx="24"/>
          </p:nvPr>
        </p:nvSpPr>
        <p:spPr>
          <a:xfrm>
            <a:off x="6189979" y="446874"/>
            <a:ext cx="2560320" cy="2055199"/>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8" name="TextBox 7"/>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WEXNER MEDICAL CENTER</a:t>
            </a:r>
          </a:p>
        </p:txBody>
      </p:sp>
      <p:cxnSp>
        <p:nvCxnSpPr>
          <p:cNvPr id="9" name="Straight Connector 8"/>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quarter" idx="10" hasCustomPrompt="1"/>
          </p:nvPr>
        </p:nvSpPr>
        <p:spPr>
          <a:xfrm>
            <a:off x="555481" y="2592693"/>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1" name="Text Placeholder 3"/>
          <p:cNvSpPr>
            <a:spLocks noGrp="1"/>
          </p:cNvSpPr>
          <p:nvPr>
            <p:ph type="body" sz="quarter" idx="11" hasCustomPrompt="1"/>
          </p:nvPr>
        </p:nvSpPr>
        <p:spPr>
          <a:xfrm>
            <a:off x="555481" y="3159430"/>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Slide - 5">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2" name="Picture Placeholder 1"/>
          <p:cNvSpPr>
            <a:spLocks noGrp="1"/>
          </p:cNvSpPr>
          <p:nvPr>
            <p:ph type="pic" sz="quarter" idx="27"/>
          </p:nvPr>
        </p:nvSpPr>
        <p:spPr>
          <a:xfrm>
            <a:off x="1" y="0"/>
            <a:ext cx="12192000" cy="2786601"/>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1" name="Picture Placeholder 1"/>
          <p:cNvSpPr>
            <a:spLocks noGrp="1"/>
          </p:cNvSpPr>
          <p:nvPr>
            <p:ph type="pic" sz="quarter" idx="24"/>
          </p:nvPr>
        </p:nvSpPr>
        <p:spPr>
          <a:xfrm>
            <a:off x="609601" y="3098800"/>
            <a:ext cx="2768600" cy="3086100"/>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5" name="TextBox 14"/>
          <p:cNvSpPr txBox="1"/>
          <p:nvPr userDrawn="1"/>
        </p:nvSpPr>
        <p:spPr>
          <a:xfrm>
            <a:off x="3708400" y="6515798"/>
            <a:ext cx="8001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WEXNER MEDICAL CENTER</a:t>
            </a:r>
          </a:p>
        </p:txBody>
      </p:sp>
      <p:cxnSp>
        <p:nvCxnSpPr>
          <p:cNvPr id="16" name="Straight Connector 15"/>
          <p:cNvCxnSpPr/>
          <p:nvPr userDrawn="1"/>
        </p:nvCxnSpPr>
        <p:spPr>
          <a:xfrm>
            <a:off x="37084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3682537" y="3108082"/>
            <a:ext cx="8161119"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3682537" y="3666507"/>
            <a:ext cx="8161119"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 - 3">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29163" r="4417" b="17071"/>
          <a:stretch/>
        </p:blipFill>
        <p:spPr>
          <a:xfrm>
            <a:off x="0" y="-1"/>
            <a:ext cx="12192000" cy="6858001"/>
          </a:xfrm>
          <a:prstGeom prst="rect">
            <a:avLst/>
          </a:prstGeom>
          <a:noFill/>
        </p:spPr>
      </p:pic>
      <p:sp>
        <p:nvSpPr>
          <p:cNvPr id="11" name="Rectangle 10"/>
          <p:cNvSpPr/>
          <p:nvPr userDrawn="1"/>
        </p:nvSpPr>
        <p:spPr>
          <a:xfrm>
            <a:off x="0" y="1411282"/>
            <a:ext cx="12192000" cy="3745334"/>
          </a:xfrm>
          <a:prstGeom prst="rect">
            <a:avLst/>
          </a:prstGeom>
          <a:solidFill>
            <a:srgbClr val="70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3807502" y="1663445"/>
            <a:ext cx="0" cy="32683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785" y="2339362"/>
            <a:ext cx="2319832" cy="1591576"/>
          </a:xfrm>
          <a:prstGeom prst="rect">
            <a:avLst/>
          </a:prstGeom>
        </p:spPr>
      </p:pic>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24"/>
          </p:nvPr>
        </p:nvSpPr>
        <p:spPr>
          <a:xfrm>
            <a:off x="0" y="1879600"/>
            <a:ext cx="3327401" cy="4292600"/>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5" name="TextBox 4"/>
          <p:cNvSpPr txBox="1"/>
          <p:nvPr userDrawn="1"/>
        </p:nvSpPr>
        <p:spPr>
          <a:xfrm>
            <a:off x="3708400" y="6515798"/>
            <a:ext cx="8001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WEXNER MEDICAL CENTER</a:t>
            </a:r>
          </a:p>
        </p:txBody>
      </p:sp>
      <p:cxnSp>
        <p:nvCxnSpPr>
          <p:cNvPr id="6" name="Straight Connector 5"/>
          <p:cNvCxnSpPr/>
          <p:nvPr userDrawn="1"/>
        </p:nvCxnSpPr>
        <p:spPr>
          <a:xfrm>
            <a:off x="3708400" y="6413500"/>
            <a:ext cx="80010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1"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8874" y="6234962"/>
            <a:ext cx="2552608" cy="366586"/>
          </a:xfrm>
          <a:prstGeom prst="rect">
            <a:avLst/>
          </a:prstGeom>
        </p:spPr>
      </p:pic>
      <p:cxnSp>
        <p:nvCxnSpPr>
          <p:cNvPr id="9" name="Straight Connector 8"/>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8"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1"/>
          <p:cNvSpPr>
            <a:spLocks noGrp="1"/>
          </p:cNvSpPr>
          <p:nvPr>
            <p:ph type="pic" sz="quarter" idx="18"/>
          </p:nvPr>
        </p:nvSpPr>
        <p:spPr>
          <a:xfrm>
            <a:off x="838200" y="1634136"/>
            <a:ext cx="10515600" cy="4525364"/>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4" name="Straight Connector 3"/>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userDrawn="1"/>
            </p:nvSpPr>
            <p:spPr>
              <a:xfrm>
                <a:off x="838200" y="6515798"/>
                <a:ext cx="105156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5" name="TextBox 4"/>
              <p:cNvSpPr txBox="1">
                <a:spLocks noRot="1" noChangeAspect="1" noMove="1" noResize="1" noEditPoints="1" noAdjustHandles="1" noChangeArrowheads="1" noChangeShapeType="1" noTextEdit="1"/>
              </p:cNvSpPr>
              <p:nvPr userDrawn="1"/>
            </p:nvSpPr>
            <p:spPr>
              <a:xfrm>
                <a:off x="838200" y="6515798"/>
                <a:ext cx="10515600" cy="147733"/>
              </a:xfrm>
              <a:prstGeom prst="rect">
                <a:avLst/>
              </a:prstGeom>
              <a:blipFill rotWithShape="0">
                <a:blip r:embed="rId2"/>
                <a:stretch>
                  <a:fillRect t="-62500" b="-58333"/>
                </a:stretch>
              </a:blipFill>
            </p:spPr>
            <p:txBody>
              <a:bodyPr/>
              <a:lstStyle/>
              <a:p>
                <a:r>
                  <a:rPr lang="en-US">
                    <a:noFill/>
                  </a:rPr>
                  <a:t> </a:t>
                </a:r>
              </a:p>
            </p:txBody>
          </p:sp>
        </mc:Fallback>
      </mc:AlternateContent>
      <p:cxnSp>
        <p:nvCxnSpPr>
          <p:cNvPr id="6" name="Straight Connector 5"/>
          <p:cNvCxnSpPr/>
          <p:nvPr userDrawn="1"/>
        </p:nvCxnSpPr>
        <p:spPr>
          <a:xfrm>
            <a:off x="838200" y="6413500"/>
            <a:ext cx="10515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8"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extLst>
      <p:ext uri="{BB962C8B-B14F-4D97-AF65-F5344CB8AC3E}">
        <p14:creationId xmlns:p14="http://schemas.microsoft.com/office/powerpoint/2010/main" val="1322673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Picture Placeholder 1"/>
          <p:cNvSpPr>
            <a:spLocks noGrp="1"/>
          </p:cNvSpPr>
          <p:nvPr>
            <p:ph type="pic" sz="quarter" idx="18"/>
          </p:nvPr>
        </p:nvSpPr>
        <p:spPr>
          <a:xfrm>
            <a:off x="838200" y="1634136"/>
            <a:ext cx="10515600" cy="4525364"/>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4" name="Straight Connector 3"/>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838200" y="6515798"/>
            <a:ext cx="105156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WEXNER MEDICAL CENTER</a:t>
            </a:r>
          </a:p>
        </p:txBody>
      </p:sp>
      <p:cxnSp>
        <p:nvCxnSpPr>
          <p:cNvPr id="6" name="Straight Connector 5"/>
          <p:cNvCxnSpPr/>
          <p:nvPr userDrawn="1"/>
        </p:nvCxnSpPr>
        <p:spPr>
          <a:xfrm>
            <a:off x="838200" y="6413500"/>
            <a:ext cx="105156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8"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extLst>
      <p:ext uri="{BB962C8B-B14F-4D97-AF65-F5344CB8AC3E}">
        <p14:creationId xmlns:p14="http://schemas.microsoft.com/office/powerpoint/2010/main" val="1913059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cial Media Image Slide -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8785" y="1669935"/>
            <a:ext cx="7731822" cy="4539668"/>
          </a:xfrm>
          <a:prstGeom prst="rect">
            <a:avLst/>
          </a:prstGeom>
          <a:effectLst/>
        </p:spPr>
      </p:pic>
      <p:sp>
        <p:nvSpPr>
          <p:cNvPr id="28" name="Rectangle 27"/>
          <p:cNvSpPr/>
          <p:nvPr userDrawn="1"/>
        </p:nvSpPr>
        <p:spPr>
          <a:xfrm>
            <a:off x="5816127" y="5788231"/>
            <a:ext cx="617138" cy="1298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
          <p:cNvSpPr>
            <a:spLocks noGrp="1"/>
          </p:cNvSpPr>
          <p:nvPr>
            <p:ph type="pic" sz="quarter" idx="20"/>
          </p:nvPr>
        </p:nvSpPr>
        <p:spPr>
          <a:xfrm>
            <a:off x="3216726" y="2005931"/>
            <a:ext cx="5816370" cy="3646144"/>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9" name="TextBox 8"/>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9" name="TextBox 8"/>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rotWithShape="0">
                <a:blip r:embed="rId3"/>
                <a:stretch>
                  <a:fillRect t="-62500" b="-58333"/>
                </a:stretch>
              </a:blipFill>
            </p:spPr>
            <p:txBody>
              <a:bodyPr/>
              <a:lstStyle/>
              <a:p>
                <a:r>
                  <a:rPr lang="en-US">
                    <a:noFill/>
                  </a:rPr>
                  <a:t> </a:t>
                </a:r>
              </a:p>
            </p:txBody>
          </p:sp>
        </mc:Fallback>
      </mc:AlternateContent>
      <p:cxnSp>
        <p:nvCxnSpPr>
          <p:cNvPr id="11" name="Straight Connector 10"/>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3"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cial Media Image Copy Slide -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5158" y="1701867"/>
            <a:ext cx="5839942" cy="3428868"/>
          </a:xfrm>
          <a:prstGeom prst="rect">
            <a:avLst/>
          </a:prstGeom>
          <a:effectLst/>
        </p:spPr>
      </p:pic>
      <p:sp>
        <p:nvSpPr>
          <p:cNvPr id="28" name="Rectangle 27"/>
          <p:cNvSpPr/>
          <p:nvPr userDrawn="1"/>
        </p:nvSpPr>
        <p:spPr>
          <a:xfrm>
            <a:off x="8384783" y="4784485"/>
            <a:ext cx="580692" cy="122144"/>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
          <p:cNvSpPr>
            <a:spLocks noGrp="1"/>
          </p:cNvSpPr>
          <p:nvPr>
            <p:ph type="pic" sz="quarter" idx="20"/>
          </p:nvPr>
        </p:nvSpPr>
        <p:spPr>
          <a:xfrm>
            <a:off x="6478755" y="1928546"/>
            <a:ext cx="4393178" cy="2753978"/>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9" name="TextBox 8"/>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9" name="TextBox 8"/>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rotWithShape="0">
                <a:blip r:embed="rId3"/>
                <a:stretch>
                  <a:fillRect t="-62500" b="-58333"/>
                </a:stretch>
              </a:blipFill>
            </p:spPr>
            <p:txBody>
              <a:bodyPr/>
              <a:lstStyle/>
              <a:p>
                <a:r>
                  <a:rPr lang="en-US">
                    <a:noFill/>
                  </a:rPr>
                  <a:t> </a:t>
                </a:r>
              </a:p>
            </p:txBody>
          </p:sp>
        </mc:Fallback>
      </mc:AlternateContent>
      <p:cxnSp>
        <p:nvCxnSpPr>
          <p:cNvPr id="11" name="Straight Connector 10"/>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2"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cial Media Image Copy Slide -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b="17852"/>
          <a:stretch/>
        </p:blipFill>
        <p:spPr>
          <a:xfrm>
            <a:off x="-484958" y="-640427"/>
            <a:ext cx="5339879" cy="7498427"/>
          </a:xfrm>
          <a:prstGeom prst="rect">
            <a:avLst/>
          </a:prstGeom>
          <a:effectLst/>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8086" y="1835792"/>
            <a:ext cx="1942648" cy="3960529"/>
          </a:xfrm>
          <a:prstGeom prst="rect">
            <a:avLst/>
          </a:prstGeom>
          <a:effectLst/>
        </p:spPr>
      </p:pic>
      <p:sp>
        <p:nvSpPr>
          <p:cNvPr id="5" name="Picture Placeholder 1"/>
          <p:cNvSpPr>
            <a:spLocks noGrp="1"/>
          </p:cNvSpPr>
          <p:nvPr>
            <p:ph type="pic" sz="quarter" idx="20"/>
          </p:nvPr>
        </p:nvSpPr>
        <p:spPr>
          <a:xfrm>
            <a:off x="1337699" y="2339400"/>
            <a:ext cx="1662601" cy="2966400"/>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8" name="TextBox 7"/>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8" name="TextBox 7"/>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rotWithShape="0">
                <a:blip r:embed="rId4"/>
                <a:stretch>
                  <a:fillRect t="-62500" b="-58333"/>
                </a:stretch>
              </a:blipFill>
            </p:spPr>
            <p:txBody>
              <a:bodyPr/>
              <a:lstStyle/>
              <a:p>
                <a:r>
                  <a:rPr lang="en-US">
                    <a:noFill/>
                  </a:rPr>
                  <a:t> </a:t>
                </a:r>
              </a:p>
            </p:txBody>
          </p:sp>
        </mc:Fallback>
      </mc:AlternateContent>
      <p:cxnSp>
        <p:nvCxnSpPr>
          <p:cNvPr id="12" name="Straight Connector 11"/>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4"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ocial Media Image Slide - 2">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7467" y="892821"/>
            <a:ext cx="2489780" cy="5075980"/>
          </a:xfrm>
          <a:prstGeom prst="rect">
            <a:avLst/>
          </a:prstGeom>
          <a:effectLst/>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5919" y="742209"/>
            <a:ext cx="2689048" cy="5345514"/>
          </a:xfrm>
          <a:prstGeom prst="rect">
            <a:avLst/>
          </a:prstGeom>
          <a:effectLst/>
        </p:spPr>
      </p:pic>
      <p:sp>
        <p:nvSpPr>
          <p:cNvPr id="19" name="Rectangle 18"/>
          <p:cNvSpPr/>
          <p:nvPr userDrawn="1"/>
        </p:nvSpPr>
        <p:spPr>
          <a:xfrm>
            <a:off x="6478896" y="1002919"/>
            <a:ext cx="816402" cy="15689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
          <p:cNvSpPr>
            <a:spLocks noGrp="1"/>
          </p:cNvSpPr>
          <p:nvPr>
            <p:ph type="pic" sz="quarter" idx="20"/>
          </p:nvPr>
        </p:nvSpPr>
        <p:spPr>
          <a:xfrm>
            <a:off x="5601573" y="1237824"/>
            <a:ext cx="2457740" cy="4385974"/>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1" name="Picture Placeholder 1"/>
          <p:cNvSpPr>
            <a:spLocks noGrp="1"/>
          </p:cNvSpPr>
          <p:nvPr>
            <p:ph type="pic" sz="quarter" idx="21"/>
          </p:nvPr>
        </p:nvSpPr>
        <p:spPr>
          <a:xfrm>
            <a:off x="8705973" y="1546827"/>
            <a:ext cx="2130027" cy="3795573"/>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13" name="Straight Connector 12"/>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14" name="TextBox 13"/>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rotWithShape="0">
                <a:blip r:embed="rId4"/>
                <a:stretch>
                  <a:fillRect t="-62500" b="-58333"/>
                </a:stretch>
              </a:blipFill>
            </p:spPr>
            <p:txBody>
              <a:bodyPr/>
              <a:lstStyle/>
              <a:p>
                <a:r>
                  <a:rPr lang="en-US">
                    <a:noFill/>
                  </a:rPr>
                  <a:t> </a:t>
                </a:r>
              </a:p>
            </p:txBody>
          </p:sp>
        </mc:Fallback>
      </mc:AlternateContent>
      <p:cxnSp>
        <p:nvCxnSpPr>
          <p:cNvPr id="17" name="Straight Connector 16"/>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quarter" idx="10" hasCustomPrompt="1"/>
          </p:nvPr>
        </p:nvSpPr>
        <p:spPr>
          <a:xfrm>
            <a:off x="804863" y="315006"/>
            <a:ext cx="4390592"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1" name="Text Placeholder 3"/>
          <p:cNvSpPr>
            <a:spLocks noGrp="1"/>
          </p:cNvSpPr>
          <p:nvPr>
            <p:ph type="body" sz="quarter" idx="11" hasCustomPrompt="1"/>
          </p:nvPr>
        </p:nvSpPr>
        <p:spPr>
          <a:xfrm>
            <a:off x="804863" y="881743"/>
            <a:ext cx="4390592"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ocial Media Image Slide - 3">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8862" y="1723959"/>
            <a:ext cx="2155476" cy="4394430"/>
          </a:xfrm>
          <a:prstGeom prst="rect">
            <a:avLst/>
          </a:prstGeom>
          <a:effectLst/>
        </p:spPr>
      </p:pic>
      <p:sp>
        <p:nvSpPr>
          <p:cNvPr id="17" name="Picture Placeholder 1"/>
          <p:cNvSpPr>
            <a:spLocks noGrp="1"/>
          </p:cNvSpPr>
          <p:nvPr>
            <p:ph type="pic" sz="quarter" idx="20"/>
          </p:nvPr>
        </p:nvSpPr>
        <p:spPr>
          <a:xfrm>
            <a:off x="5196676" y="2287388"/>
            <a:ext cx="1854448" cy="3283896"/>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8" name="Picture Placeholder 1"/>
          <p:cNvSpPr>
            <a:spLocks noGrp="1"/>
          </p:cNvSpPr>
          <p:nvPr>
            <p:ph type="pic" sz="quarter" idx="21"/>
          </p:nvPr>
        </p:nvSpPr>
        <p:spPr>
          <a:xfrm>
            <a:off x="2858026" y="2287388"/>
            <a:ext cx="1854448" cy="3283896"/>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9" name="Picture Placeholder 1"/>
          <p:cNvSpPr>
            <a:spLocks noGrp="1"/>
          </p:cNvSpPr>
          <p:nvPr>
            <p:ph type="pic" sz="quarter" idx="22"/>
          </p:nvPr>
        </p:nvSpPr>
        <p:spPr>
          <a:xfrm>
            <a:off x="658100" y="2287388"/>
            <a:ext cx="1854448" cy="3283896"/>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0" name="Picture Placeholder 1"/>
          <p:cNvSpPr>
            <a:spLocks noGrp="1"/>
          </p:cNvSpPr>
          <p:nvPr>
            <p:ph type="pic" sz="quarter" idx="23"/>
          </p:nvPr>
        </p:nvSpPr>
        <p:spPr>
          <a:xfrm>
            <a:off x="9740652" y="2287388"/>
            <a:ext cx="1854448" cy="3283896"/>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21" name="Picture Placeholder 1"/>
          <p:cNvSpPr>
            <a:spLocks noGrp="1"/>
          </p:cNvSpPr>
          <p:nvPr>
            <p:ph type="pic" sz="quarter" idx="24"/>
          </p:nvPr>
        </p:nvSpPr>
        <p:spPr>
          <a:xfrm>
            <a:off x="7545271" y="2287388"/>
            <a:ext cx="1854448" cy="3283896"/>
          </a:xfrm>
          <a:prstGeom prst="rect">
            <a:avLst/>
          </a:prstGeom>
          <a:pattFill prst="pct5">
            <a:fgClr>
              <a:schemeClr val="accent1"/>
            </a:fgClr>
            <a:bgClr>
              <a:schemeClr val="bg1"/>
            </a:bgClr>
          </a:pattFill>
          <a:ln>
            <a:solidFill>
              <a:schemeClr val="bg1">
                <a:lumMod val="85000"/>
              </a:schemeClr>
            </a:solidFill>
          </a:ln>
        </p:spPr>
        <p:txBody>
          <a:bodyPr/>
          <a:lstStyle>
            <a:lvl1pPr algn="ctr">
              <a:defRPr sz="1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mc:AlternateContent xmlns:mc="http://schemas.openxmlformats.org/markup-compatibility/2006" xmlns:a14="http://schemas.microsoft.com/office/drawing/2010/main">
        <mc:Choice Requires="a14">
          <p:sp>
            <p:nvSpPr>
              <p:cNvPr id="14" name="TextBox 13"/>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14" name="TextBox 13"/>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rotWithShape="0">
                <a:blip r:embed="rId3"/>
                <a:stretch>
                  <a:fillRect t="-62500" b="-58333"/>
                </a:stretch>
              </a:blipFill>
            </p:spPr>
            <p:txBody>
              <a:bodyPr/>
              <a:lstStyle/>
              <a:p>
                <a:r>
                  <a:rPr lang="en-US">
                    <a:noFill/>
                  </a:rPr>
                  <a:t> </a:t>
                </a:r>
              </a:p>
            </p:txBody>
          </p:sp>
        </mc:Fallback>
      </mc:AlternateContent>
      <p:cxnSp>
        <p:nvCxnSpPr>
          <p:cNvPr id="15" name="Straight Connector 14"/>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3"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mp; Content">
    <p:spTree>
      <p:nvGrpSpPr>
        <p:cNvPr id="1" name=""/>
        <p:cNvGrpSpPr/>
        <p:nvPr/>
      </p:nvGrpSpPr>
      <p:grpSpPr>
        <a:xfrm>
          <a:off x="0" y="0"/>
          <a:ext cx="0" cy="0"/>
          <a:chOff x="0" y="0"/>
          <a:chExt cx="0" cy="0"/>
        </a:xfrm>
      </p:grpSpPr>
      <p:sp>
        <p:nvSpPr>
          <p:cNvPr id="8" name="Title Placeholder 43"/>
          <p:cNvSpPr>
            <a:spLocks noGrp="1"/>
          </p:cNvSpPr>
          <p:nvPr>
            <p:ph type="title"/>
          </p:nvPr>
        </p:nvSpPr>
        <p:spPr>
          <a:xfrm>
            <a:off x="609600" y="240134"/>
            <a:ext cx="10972800" cy="792162"/>
          </a:xfrm>
          <a:prstGeom prst="rect">
            <a:avLst/>
          </a:prstGeom>
        </p:spPr>
        <p:txBody>
          <a:bodyPr rtlCol="0">
            <a:noAutofit/>
          </a:bodyPr>
          <a:lstStyle/>
          <a:p>
            <a:r>
              <a:rPr lang="en-US"/>
              <a:t>Click to edit Master title style</a:t>
            </a:r>
            <a:endParaRPr lang="en-US" dirty="0"/>
          </a:p>
        </p:txBody>
      </p:sp>
      <p:sp>
        <p:nvSpPr>
          <p:cNvPr id="14" name="Text Placeholder 13"/>
          <p:cNvSpPr>
            <a:spLocks noGrp="1"/>
          </p:cNvSpPr>
          <p:nvPr>
            <p:ph type="body" sz="quarter" idx="11"/>
          </p:nvPr>
        </p:nvSpPr>
        <p:spPr>
          <a:xfrm>
            <a:off x="609601" y="1250950"/>
            <a:ext cx="11006667" cy="4330700"/>
          </a:xfrm>
          <a:prstGeom prst="rect">
            <a:avLst/>
          </a:prstGeom>
        </p:spPr>
        <p:txBody>
          <a:bodyPr>
            <a:noAutofit/>
          </a:bodyPr>
          <a:lstStyle>
            <a:lvl1pPr>
              <a:defRPr sz="1950"/>
            </a:lvl1pPr>
            <a:lvl2pPr>
              <a:spcBef>
                <a:spcPts val="450"/>
              </a:spcBef>
              <a:defRPr sz="1800"/>
            </a:lvl2pPr>
            <a:lvl3pPr>
              <a:spcBef>
                <a:spcPts val="450"/>
              </a:spcBef>
              <a:defRPr sz="165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44"/>
          <p:cNvSpPr>
            <a:spLocks noGrp="1"/>
          </p:cNvSpPr>
          <p:nvPr>
            <p:ph type="sldNum" sz="quarter" idx="12"/>
          </p:nvPr>
        </p:nvSpPr>
        <p:spPr>
          <a:noFill/>
          <a:ln w="9525">
            <a:noFill/>
            <a:miter lim="800000"/>
            <a:headEnd/>
            <a:tailEnd/>
          </a:ln>
          <a:effectLst/>
        </p:spPr>
        <p:txBody>
          <a:bodyPr vert="horz" wrap="square" lIns="0" tIns="0" rIns="0" bIns="0" numCol="1" anchor="b" anchorCtr="0" compatLnSpc="1">
            <a:prstTxWarp prst="textNoShape">
              <a:avLst/>
            </a:prstTxWarp>
          </a:bodyPr>
          <a:lstStyle>
            <a:lvl1pPr>
              <a:defRPr lang="en-US" smtClean="0"/>
            </a:lvl1pPr>
          </a:lstStyle>
          <a:p>
            <a:fld id="{26F4450F-86D9-4E03-839A-D9C81D624436}" type="slidenum">
              <a:rPr lang="en-US" smtClean="0"/>
              <a:t>‹#›</a:t>
            </a:fld>
            <a:endParaRPr lang="en-US"/>
          </a:p>
        </p:txBody>
      </p:sp>
    </p:spTree>
    <p:extLst>
      <p:ext uri="{BB962C8B-B14F-4D97-AF65-F5344CB8AC3E}">
        <p14:creationId xmlns:p14="http://schemas.microsoft.com/office/powerpoint/2010/main" val="204830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roduction Slide -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1411282"/>
            <a:ext cx="12192000" cy="37453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8785" y="2339362"/>
            <a:ext cx="2319832" cy="1591576"/>
          </a:xfrm>
          <a:prstGeom prst="rect">
            <a:avLst/>
          </a:prstGeom>
        </p:spPr>
      </p:pic>
      <p:cxnSp>
        <p:nvCxnSpPr>
          <p:cNvPr id="4" name="Straight Connector 3"/>
          <p:cNvCxnSpPr/>
          <p:nvPr userDrawn="1"/>
        </p:nvCxnSpPr>
        <p:spPr>
          <a:xfrm>
            <a:off x="3807502" y="1663445"/>
            <a:ext cx="0" cy="32683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A picture containing umbrella, drawing&#10;&#10;Description automatically generated">
            <a:extLst>
              <a:ext uri="{FF2B5EF4-FFF2-40B4-BE49-F238E27FC236}">
                <a16:creationId xmlns:a16="http://schemas.microsoft.com/office/drawing/2014/main" id="{20971BD0-921E-3D40-AEAB-396E3A23121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3345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descr="A picture containing accessory, umbrella, drawing&#10;&#10;Description automatically generated">
            <a:extLst>
              <a:ext uri="{FF2B5EF4-FFF2-40B4-BE49-F238E27FC236}">
                <a16:creationId xmlns:a16="http://schemas.microsoft.com/office/drawing/2014/main" id="{CD50649B-B1F3-8B47-A785-B1611FA8CB4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0" y="1122363"/>
            <a:ext cx="12192000" cy="2387600"/>
          </a:xfrm>
        </p:spPr>
        <p:txBody>
          <a:bodyPr anchor="b"/>
          <a:lstStyle>
            <a:lvl1pPr algn="ctr">
              <a:defRPr sz="6000">
                <a:solidFill>
                  <a:srgbClr val="CE1126"/>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567396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descr="A picture containing accessory, umbrella, drawing&#10;&#10;Description automatically generated">
            <a:extLst>
              <a:ext uri="{FF2B5EF4-FFF2-40B4-BE49-F238E27FC236}">
                <a16:creationId xmlns:a16="http://schemas.microsoft.com/office/drawing/2014/main" id="{1885E6E6-0642-3748-A43D-F5C5371A370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0" y="1177227"/>
            <a:ext cx="12192000" cy="2387600"/>
          </a:xfrm>
        </p:spPr>
        <p:txBody>
          <a:bodyPr anchor="b"/>
          <a:lstStyle>
            <a:lvl1pPr algn="ctr">
              <a:defRPr sz="6000">
                <a:solidFill>
                  <a:srgbClr val="CE1126"/>
                </a:solidFill>
              </a:defRPr>
            </a:lvl1pPr>
          </a:lstStyle>
          <a:p>
            <a:r>
              <a:rPr lang="en-US" dirty="0"/>
              <a:t>Click to edit Master title style</a:t>
            </a:r>
          </a:p>
        </p:txBody>
      </p:sp>
      <p:sp>
        <p:nvSpPr>
          <p:cNvPr id="3" name="Subtitle 2"/>
          <p:cNvSpPr>
            <a:spLocks noGrp="1"/>
          </p:cNvSpPr>
          <p:nvPr>
            <p:ph type="subTitle" idx="1"/>
          </p:nvPr>
        </p:nvSpPr>
        <p:spPr>
          <a:xfrm>
            <a:off x="1524000" y="365690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743936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70403"/>
            <a:ext cx="10515600" cy="955223"/>
          </a:xfrm>
        </p:spPr>
        <p:txBody>
          <a:bodyPr/>
          <a:lstStyle>
            <a:lvl1pPr>
              <a:defRPr b="1">
                <a:solidFill>
                  <a:srgbClr val="CE1126"/>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pic>
        <p:nvPicPr>
          <p:cNvPr id="9" name="Picture 8">
            <a:extLst>
              <a:ext uri="{FF2B5EF4-FFF2-40B4-BE49-F238E27FC236}">
                <a16:creationId xmlns:a16="http://schemas.microsoft.com/office/drawing/2014/main" id="{2AD18DF9-EA04-C84D-B277-7B30DCBA2AD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870403"/>
          </a:xfrm>
          <a:prstGeom prst="rect">
            <a:avLst/>
          </a:prstGeom>
        </p:spPr>
      </p:pic>
    </p:spTree>
    <p:extLst>
      <p:ext uri="{BB962C8B-B14F-4D97-AF65-F5344CB8AC3E}">
        <p14:creationId xmlns:p14="http://schemas.microsoft.com/office/powerpoint/2010/main" val="2633709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4DC62D-66B4-9043-BA41-D6E44F3B9ED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870403"/>
          </a:xfrm>
          <a:prstGeom prst="rect">
            <a:avLst/>
          </a:prstGeom>
        </p:spPr>
      </p:pic>
      <p:sp>
        <p:nvSpPr>
          <p:cNvPr id="2" name="Title 1"/>
          <p:cNvSpPr>
            <a:spLocks noGrp="1"/>
          </p:cNvSpPr>
          <p:nvPr>
            <p:ph type="title"/>
          </p:nvPr>
        </p:nvSpPr>
        <p:spPr>
          <a:xfrm>
            <a:off x="838200" y="870403"/>
            <a:ext cx="10515600" cy="955223"/>
          </a:xfrm>
        </p:spPr>
        <p:txBody>
          <a:bodyPr/>
          <a:lstStyle>
            <a:lvl1pPr>
              <a:defRPr b="1">
                <a:solidFill>
                  <a:srgbClr val="CE1126"/>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771062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D18DF9-EA04-C84D-B277-7B30DCBA2AD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5987597"/>
            <a:ext cx="12192000" cy="870403"/>
          </a:xfrm>
          <a:prstGeom prst="rect">
            <a:avLst/>
          </a:prstGeom>
        </p:spPr>
      </p:pic>
      <p:sp>
        <p:nvSpPr>
          <p:cNvPr id="2" name="Title 1"/>
          <p:cNvSpPr>
            <a:spLocks noGrp="1"/>
          </p:cNvSpPr>
          <p:nvPr>
            <p:ph type="title"/>
          </p:nvPr>
        </p:nvSpPr>
        <p:spPr>
          <a:xfrm>
            <a:off x="838200" y="870403"/>
            <a:ext cx="10515600" cy="955223"/>
          </a:xfrm>
        </p:spPr>
        <p:txBody>
          <a:bodyPr/>
          <a:lstStyle>
            <a:lvl1pPr>
              <a:defRPr b="1">
                <a:solidFill>
                  <a:srgbClr val="CE1126"/>
                </a:solidFill>
                <a:latin typeface="+mn-lt"/>
              </a:defRPr>
            </a:lvl1pPr>
          </a:lstStyle>
          <a:p>
            <a:r>
              <a:rPr lang="en-US" dirty="0"/>
              <a:t>Click to edit Master title style</a:t>
            </a:r>
          </a:p>
        </p:txBody>
      </p:sp>
      <p:sp>
        <p:nvSpPr>
          <p:cNvPr id="3" name="Content Placeholder 2"/>
          <p:cNvSpPr>
            <a:spLocks noGrp="1"/>
          </p:cNvSpPr>
          <p:nvPr>
            <p:ph idx="1"/>
          </p:nvPr>
        </p:nvSpPr>
        <p:spPr>
          <a:xfrm>
            <a:off x="838200" y="1825625"/>
            <a:ext cx="10515600" cy="40254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956048" y="6356350"/>
            <a:ext cx="1051560" cy="365125"/>
          </a:xfrm>
        </p:spPr>
        <p:txBody>
          <a:bodyPr/>
          <a:lstStyle/>
          <a:p>
            <a:fld id="{28E80666-FB37-4B36-9149-507F3B0178E3}" type="datetimeFigureOut">
              <a:rPr lang="en-US" smtClean="0"/>
              <a:pPr/>
              <a:t>5/28/2024</a:t>
            </a:fld>
            <a:endParaRPr lang="en-US" dirty="0"/>
          </a:p>
        </p:txBody>
      </p:sp>
      <p:sp>
        <p:nvSpPr>
          <p:cNvPr id="5" name="Footer Placeholder 4"/>
          <p:cNvSpPr>
            <a:spLocks noGrp="1"/>
          </p:cNvSpPr>
          <p:nvPr>
            <p:ph type="ftr" sz="quarter" idx="11"/>
          </p:nvPr>
        </p:nvSpPr>
        <p:spPr>
          <a:xfrm>
            <a:off x="6007608" y="6356350"/>
            <a:ext cx="3273552" cy="365125"/>
          </a:xfrm>
        </p:spPr>
        <p:txBody>
          <a:bodyPr/>
          <a:lstStyle/>
          <a:p>
            <a:endParaRPr lang="en-US" dirty="0"/>
          </a:p>
        </p:txBody>
      </p:sp>
      <p:sp>
        <p:nvSpPr>
          <p:cNvPr id="6" name="Slide Number Placeholder 5"/>
          <p:cNvSpPr>
            <a:spLocks noGrp="1"/>
          </p:cNvSpPr>
          <p:nvPr>
            <p:ph type="sldNum" sz="quarter" idx="12"/>
          </p:nvPr>
        </p:nvSpPr>
        <p:spPr>
          <a:xfrm>
            <a:off x="11658600" y="6356350"/>
            <a:ext cx="533400" cy="365125"/>
          </a:xfrm>
        </p:spPr>
        <p:txBody>
          <a:bodyPr/>
          <a:lstStyle/>
          <a:p>
            <a:fld id="{D7E63A33-8271-4DD0-9C48-789913D7C115}" type="slidenum">
              <a:rPr lang="en-US" smtClean="0"/>
              <a:pPr/>
              <a:t>‹#›</a:t>
            </a:fld>
            <a:endParaRPr lang="en-US" dirty="0"/>
          </a:p>
        </p:txBody>
      </p:sp>
      <p:pic>
        <p:nvPicPr>
          <p:cNvPr id="10" name="Picture 9">
            <a:extLst>
              <a:ext uri="{FF2B5EF4-FFF2-40B4-BE49-F238E27FC236}">
                <a16:creationId xmlns:a16="http://schemas.microsoft.com/office/drawing/2014/main" id="{C55E874D-2D44-CF43-92E5-BEFFA18C7BF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12192000" cy="247779"/>
          </a:xfrm>
          <a:prstGeom prst="rect">
            <a:avLst/>
          </a:prstGeom>
        </p:spPr>
      </p:pic>
    </p:spTree>
    <p:extLst>
      <p:ext uri="{BB962C8B-B14F-4D97-AF65-F5344CB8AC3E}">
        <p14:creationId xmlns:p14="http://schemas.microsoft.com/office/powerpoint/2010/main" val="2401447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CE1126"/>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pic>
        <p:nvPicPr>
          <p:cNvPr id="8" name="Picture 7">
            <a:extLst>
              <a:ext uri="{FF2B5EF4-FFF2-40B4-BE49-F238E27FC236}">
                <a16:creationId xmlns:a16="http://schemas.microsoft.com/office/drawing/2014/main" id="{C2D46718-265D-D14A-8011-F9A0EAA19B7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870403"/>
          </a:xfrm>
          <a:prstGeom prst="rect">
            <a:avLst/>
          </a:prstGeom>
        </p:spPr>
      </p:pic>
    </p:spTree>
    <p:extLst>
      <p:ext uri="{BB962C8B-B14F-4D97-AF65-F5344CB8AC3E}">
        <p14:creationId xmlns:p14="http://schemas.microsoft.com/office/powerpoint/2010/main" val="4160589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1126"/>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pic>
        <p:nvPicPr>
          <p:cNvPr id="9" name="Picture 8">
            <a:extLst>
              <a:ext uri="{FF2B5EF4-FFF2-40B4-BE49-F238E27FC236}">
                <a16:creationId xmlns:a16="http://schemas.microsoft.com/office/drawing/2014/main" id="{03BDC072-56EB-8D42-B589-C4EFB112E88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4417"/>
            <a:ext cx="12192000" cy="371475"/>
          </a:xfrm>
          <a:prstGeom prst="rect">
            <a:avLst/>
          </a:prstGeom>
        </p:spPr>
      </p:pic>
    </p:spTree>
    <p:extLst>
      <p:ext uri="{BB962C8B-B14F-4D97-AF65-F5344CB8AC3E}">
        <p14:creationId xmlns:p14="http://schemas.microsoft.com/office/powerpoint/2010/main" val="1568366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CE1126"/>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dirty="0"/>
          </a:p>
        </p:txBody>
      </p:sp>
      <p:pic>
        <p:nvPicPr>
          <p:cNvPr id="11" name="Picture 10">
            <a:extLst>
              <a:ext uri="{FF2B5EF4-FFF2-40B4-BE49-F238E27FC236}">
                <a16:creationId xmlns:a16="http://schemas.microsoft.com/office/drawing/2014/main" id="{E8E6B624-FC5B-0E48-A569-5BD61F7767B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4068"/>
            <a:ext cx="12192000" cy="470145"/>
          </a:xfrm>
          <a:prstGeom prst="rect">
            <a:avLst/>
          </a:prstGeom>
        </p:spPr>
      </p:pic>
    </p:spTree>
    <p:extLst>
      <p:ext uri="{BB962C8B-B14F-4D97-AF65-F5344CB8AC3E}">
        <p14:creationId xmlns:p14="http://schemas.microsoft.com/office/powerpoint/2010/main" val="90216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870403"/>
            <a:ext cx="10515600" cy="1325563"/>
          </a:xfrm>
        </p:spPr>
        <p:txBody>
          <a:bodyPr/>
          <a:lstStyle>
            <a:lvl1pPr>
              <a:defRPr>
                <a:solidFill>
                  <a:srgbClr val="CE1126"/>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dirty="0"/>
          </a:p>
        </p:txBody>
      </p:sp>
      <p:pic>
        <p:nvPicPr>
          <p:cNvPr id="7" name="Picture 6">
            <a:extLst>
              <a:ext uri="{FF2B5EF4-FFF2-40B4-BE49-F238E27FC236}">
                <a16:creationId xmlns:a16="http://schemas.microsoft.com/office/drawing/2014/main" id="{53C40588-AE20-454C-8B7B-42B35BBF3FC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870403"/>
          </a:xfrm>
          <a:prstGeom prst="rect">
            <a:avLst/>
          </a:prstGeom>
        </p:spPr>
      </p:pic>
    </p:spTree>
    <p:extLst>
      <p:ext uri="{BB962C8B-B14F-4D97-AF65-F5344CB8AC3E}">
        <p14:creationId xmlns:p14="http://schemas.microsoft.com/office/powerpoint/2010/main" val="3978215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0" y="0"/>
            <a:ext cx="12241970" cy="6861124"/>
          </a:xfrm>
          <a:prstGeom prst="rect">
            <a:avLst/>
          </a:prstGeom>
          <a:solidFill>
            <a:srgbClr val="BC2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22904" y="5382469"/>
            <a:ext cx="1707159" cy="1173239"/>
          </a:xfrm>
          <a:prstGeom prst="rect">
            <a:avLst/>
          </a:prstGeom>
        </p:spPr>
      </p:pic>
    </p:spTree>
    <p:extLst>
      <p:ext uri="{BB962C8B-B14F-4D97-AF65-F5344CB8AC3E}">
        <p14:creationId xmlns:p14="http://schemas.microsoft.com/office/powerpoint/2010/main" val="794683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F0D67079-AC83-A34E-9910-F75AF6FB8F9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dirty="0"/>
          </a:p>
        </p:txBody>
      </p:sp>
      <p:sp>
        <p:nvSpPr>
          <p:cNvPr id="7" name="Title 1">
            <a:extLst>
              <a:ext uri="{FF2B5EF4-FFF2-40B4-BE49-F238E27FC236}">
                <a16:creationId xmlns:a16="http://schemas.microsoft.com/office/drawing/2014/main" id="{379D411F-F5E6-E54E-A4A2-7FAA19BD874C}"/>
              </a:ext>
            </a:extLst>
          </p:cNvPr>
          <p:cNvSpPr>
            <a:spLocks noGrp="1"/>
          </p:cNvSpPr>
          <p:nvPr>
            <p:ph type="title" hasCustomPrompt="1"/>
          </p:nvPr>
        </p:nvSpPr>
        <p:spPr>
          <a:xfrm>
            <a:off x="838200" y="799783"/>
            <a:ext cx="10515600" cy="4924362"/>
          </a:xfrm>
        </p:spPr>
        <p:txBody>
          <a:bodyPr>
            <a:noAutofit/>
          </a:bodyPr>
          <a:lstStyle>
            <a:lvl1pPr algn="ctr">
              <a:defRPr sz="9600">
                <a:solidFill>
                  <a:schemeClr val="bg1"/>
                </a:solidFill>
              </a:defRPr>
            </a:lvl1pPr>
          </a:lstStyle>
          <a:p>
            <a:r>
              <a:rPr lang="en-US" dirty="0"/>
              <a:t>SECTION HEAD</a:t>
            </a:r>
          </a:p>
        </p:txBody>
      </p:sp>
    </p:spTree>
    <p:extLst>
      <p:ext uri="{BB962C8B-B14F-4D97-AF65-F5344CB8AC3E}">
        <p14:creationId xmlns:p14="http://schemas.microsoft.com/office/powerpoint/2010/main" val="276275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031918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4243781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E1126"/>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784991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955151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21D04-A640-4A13-A34C-79B2F1632A56}" type="datetimeFigureOut">
              <a:rPr lang="en-US" smtClean="0"/>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189BD2-D14D-4353-B77F-25AAFED1FF33}" type="slidenum">
              <a:rPr lang="en-US" smtClean="0"/>
              <a:t>‹#›</a:t>
            </a:fld>
            <a:endParaRPr lang="en-US"/>
          </a:p>
        </p:txBody>
      </p:sp>
    </p:spTree>
    <p:extLst>
      <p:ext uri="{BB962C8B-B14F-4D97-AF65-F5344CB8AC3E}">
        <p14:creationId xmlns:p14="http://schemas.microsoft.com/office/powerpoint/2010/main" val="3793871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Introduction Slide - 4">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r>
              <a:rPr lang="en-US" sz="1200" spc="200" baseline="30000" dirty="0">
                <a:solidFill>
                  <a:schemeClr val="bg1"/>
                </a:solidFill>
                <a:latin typeface="Arial" charset="0"/>
                <a:ea typeface="Arial" charset="0"/>
                <a:cs typeface="Arial" charset="0"/>
              </a:rPr>
              <a:t>©</a:t>
            </a:r>
            <a:r>
              <a:rPr lang="en-US" sz="1200" spc="200" dirty="0">
                <a:solidFill>
                  <a:schemeClr val="bg1"/>
                </a:solidFill>
                <a:latin typeface="Arial" charset="0"/>
                <a:ea typeface="Arial" charset="0"/>
                <a:cs typeface="Arial" charset="0"/>
              </a:rPr>
              <a:t>THE OHIO STATE UNIVERSITY</a:t>
            </a:r>
            <a:r>
              <a:rPr lang="en-US" sz="1200" spc="200" baseline="0" dirty="0">
                <a:solidFill>
                  <a:schemeClr val="bg1"/>
                </a:solidFill>
                <a:latin typeface="Arial" charset="0"/>
                <a:ea typeface="Arial" charset="0"/>
                <a:cs typeface="Arial" charset="0"/>
              </a:rPr>
              <a:t> </a:t>
            </a:r>
            <a:r>
              <a:rPr lang="en-US" sz="1200" spc="200" dirty="0">
                <a:solidFill>
                  <a:schemeClr val="bg1"/>
                </a:solidFill>
                <a:latin typeface="Arial" charset="0"/>
                <a:ea typeface="Arial" charset="0"/>
                <a:cs typeface="Arial" charset="0"/>
              </a:rPr>
              <a:t>WEXNER MEDICAL CENTER</a:t>
            </a:r>
          </a:p>
        </p:txBody>
      </p:sp>
      <p:cxnSp>
        <p:nvCxnSpPr>
          <p:cNvPr id="7" name="Straight Connector 6"/>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chemeClr val="bg1"/>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extLst>
      <p:ext uri="{BB962C8B-B14F-4D97-AF65-F5344CB8AC3E}">
        <p14:creationId xmlns:p14="http://schemas.microsoft.com/office/powerpoint/2010/main" val="118238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Slide - 4">
    <p:spTree>
      <p:nvGrpSpPr>
        <p:cNvPr id="1" name=""/>
        <p:cNvGrpSpPr/>
        <p:nvPr/>
      </p:nvGrpSpPr>
      <p:grpSpPr>
        <a:xfrm>
          <a:off x="0" y="0"/>
          <a:ext cx="0" cy="0"/>
          <a:chOff x="0" y="0"/>
          <a:chExt cx="0" cy="0"/>
        </a:xfrm>
      </p:grpSpPr>
      <p:cxnSp>
        <p:nvCxnSpPr>
          <p:cNvPr id="3" name="Straight Connector 2"/>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23" name="TextBox 22"/>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rotWithShape="0">
                <a:blip r:embed="rId3"/>
                <a:stretch>
                  <a:fillRect t="-62500" b="-58333"/>
                </a:stretch>
              </a:blipFill>
            </p:spPr>
            <p:txBody>
              <a:bodyPr/>
              <a:lstStyle/>
              <a:p>
                <a:r>
                  <a:rPr lang="en-US">
                    <a:noFill/>
                  </a:rPr>
                  <a:t> </a:t>
                </a:r>
              </a:p>
            </p:txBody>
          </p:sp>
        </mc:Fallback>
      </mc:AlternateContent>
      <p:cxnSp>
        <p:nvCxnSpPr>
          <p:cNvPr id="24" name="Straight Connector 23"/>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0"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extLst>
      <p:ext uri="{BB962C8B-B14F-4D97-AF65-F5344CB8AC3E}">
        <p14:creationId xmlns:p14="http://schemas.microsoft.com/office/powerpoint/2010/main" val="35693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8873" y="6234962"/>
            <a:ext cx="2552610" cy="366586"/>
          </a:xfrm>
          <a:prstGeom prst="rect">
            <a:avLst/>
          </a:prstGeom>
        </p:spPr>
      </p:pic>
      <p:cxnSp>
        <p:nvCxnSpPr>
          <p:cNvPr id="9" name="Straight Connector 8"/>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1"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cxnSp>
        <p:nvCxnSpPr>
          <p:cNvPr id="3" name="Straight Connector 2"/>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4" name="TextBox 3"/>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rotWithShape="0">
                <a:blip r:embed="rId2"/>
                <a:stretch>
                  <a:fillRect t="-62500" b="-58333"/>
                </a:stretch>
              </a:blipFill>
            </p:spPr>
            <p:txBody>
              <a:bodyPr/>
              <a:lstStyle/>
              <a:p>
                <a:r>
                  <a:rPr lang="en-US">
                    <a:noFill/>
                  </a:rPr>
                  <a:t> </a:t>
                </a:r>
              </a:p>
            </p:txBody>
          </p:sp>
        </mc:Fallback>
      </mc:AlternateContent>
      <p:cxnSp>
        <p:nvCxnSpPr>
          <p:cNvPr id="5" name="Straight Connector 4"/>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extLst>
      <p:ext uri="{BB962C8B-B14F-4D97-AF65-F5344CB8AC3E}">
        <p14:creationId xmlns:p14="http://schemas.microsoft.com/office/powerpoint/2010/main" val="149072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 1">
    <p:spTree>
      <p:nvGrpSpPr>
        <p:cNvPr id="1" name=""/>
        <p:cNvGrpSpPr/>
        <p:nvPr/>
      </p:nvGrpSpPr>
      <p:grpSpPr>
        <a:xfrm>
          <a:off x="0" y="0"/>
          <a:ext cx="0" cy="0"/>
          <a:chOff x="0" y="0"/>
          <a:chExt cx="0" cy="0"/>
        </a:xfrm>
      </p:grpSpPr>
      <p:sp>
        <p:nvSpPr>
          <p:cNvPr id="10" name="Picture Placeholder 1"/>
          <p:cNvSpPr>
            <a:spLocks noGrp="1"/>
          </p:cNvSpPr>
          <p:nvPr>
            <p:ph type="pic" sz="quarter" idx="18"/>
          </p:nvPr>
        </p:nvSpPr>
        <p:spPr>
          <a:xfrm>
            <a:off x="0" y="1621436"/>
            <a:ext cx="5486400" cy="389744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17" name="Straight Connector 16"/>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23" name="TextBox 22"/>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rotWithShape="0">
                <a:blip r:embed="rId2"/>
                <a:stretch>
                  <a:fillRect t="-62500" b="-58333"/>
                </a:stretch>
              </a:blipFill>
            </p:spPr>
            <p:txBody>
              <a:bodyPr/>
              <a:lstStyle/>
              <a:p>
                <a:r>
                  <a:rPr lang="en-US">
                    <a:noFill/>
                  </a:rPr>
                  <a:t> </a:t>
                </a:r>
              </a:p>
            </p:txBody>
          </p:sp>
        </mc:Fallback>
      </mc:AlternateContent>
      <p:cxnSp>
        <p:nvCxnSpPr>
          <p:cNvPr id="24" name="Straight Connector 23"/>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9"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 2">
    <p:spTree>
      <p:nvGrpSpPr>
        <p:cNvPr id="1" name=""/>
        <p:cNvGrpSpPr/>
        <p:nvPr/>
      </p:nvGrpSpPr>
      <p:grpSpPr>
        <a:xfrm>
          <a:off x="0" y="0"/>
          <a:ext cx="0" cy="0"/>
          <a:chOff x="0" y="0"/>
          <a:chExt cx="0" cy="0"/>
        </a:xfrm>
      </p:grpSpPr>
      <p:sp>
        <p:nvSpPr>
          <p:cNvPr id="9" name="Picture Placeholder 1"/>
          <p:cNvSpPr>
            <a:spLocks noGrp="1"/>
          </p:cNvSpPr>
          <p:nvPr>
            <p:ph type="pic" sz="quarter" idx="18"/>
          </p:nvPr>
        </p:nvSpPr>
        <p:spPr>
          <a:xfrm>
            <a:off x="3781791" y="1492096"/>
            <a:ext cx="295352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0" name="Picture Placeholder 1"/>
          <p:cNvSpPr>
            <a:spLocks noGrp="1"/>
          </p:cNvSpPr>
          <p:nvPr>
            <p:ph type="pic" sz="quarter" idx="19"/>
          </p:nvPr>
        </p:nvSpPr>
        <p:spPr>
          <a:xfrm>
            <a:off x="685800" y="3844489"/>
            <a:ext cx="297414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1" name="Picture Placeholder 1"/>
          <p:cNvSpPr>
            <a:spLocks noGrp="1"/>
          </p:cNvSpPr>
          <p:nvPr>
            <p:ph type="pic" sz="quarter" idx="20"/>
          </p:nvPr>
        </p:nvSpPr>
        <p:spPr>
          <a:xfrm>
            <a:off x="3781791" y="3844489"/>
            <a:ext cx="2953526"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sp>
        <p:nvSpPr>
          <p:cNvPr id="12" name="Picture Placeholder 1"/>
          <p:cNvSpPr>
            <a:spLocks noGrp="1"/>
          </p:cNvSpPr>
          <p:nvPr>
            <p:ph type="pic" sz="quarter" idx="21"/>
          </p:nvPr>
        </p:nvSpPr>
        <p:spPr>
          <a:xfrm>
            <a:off x="685800" y="1492096"/>
            <a:ext cx="2975973" cy="2258472"/>
          </a:xfrm>
          <a:prstGeom prst="rect">
            <a:avLst/>
          </a:prstGeom>
          <a:pattFill prst="pct5">
            <a:fgClr>
              <a:schemeClr val="accent1"/>
            </a:fgClr>
            <a:bgClr>
              <a:schemeClr val="bg1"/>
            </a:bgClr>
          </a:pattFill>
          <a:ln>
            <a:solidFill>
              <a:schemeClr val="bg1">
                <a:lumMod val="85000"/>
              </a:schemeClr>
            </a:solid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INSERT IMAGE</a:t>
            </a:r>
          </a:p>
        </p:txBody>
      </p:sp>
      <p:cxnSp>
        <p:nvCxnSpPr>
          <p:cNvPr id="18" name="Straight Connector 17"/>
          <p:cNvCxnSpPr/>
          <p:nvPr userDrawn="1"/>
        </p:nvCxnSpPr>
        <p:spPr>
          <a:xfrm>
            <a:off x="0" y="469900"/>
            <a:ext cx="68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userDrawn="1"/>
            </p:nvSpPr>
            <p:spPr>
              <a:xfrm>
                <a:off x="0" y="6515798"/>
                <a:ext cx="12192000" cy="147733"/>
              </a:xfrm>
              <a:prstGeom prst="rect">
                <a:avLst/>
              </a:prstGeom>
              <a:noFill/>
            </p:spPr>
            <p:txBody>
              <a:bodyPr wrap="square" lIns="0" tIns="0" rIns="0" bIns="0" rtlCol="0">
                <a:spAutoFit/>
              </a:bodyPr>
              <a:lstStyle/>
              <a:p>
                <a:pPr algn="ctr">
                  <a:lnSpc>
                    <a:spcPct val="80000"/>
                  </a:lnSpc>
                </a:pPr>
                <a14:m>
                  <m:oMath xmlns:m="http://schemas.openxmlformats.org/officeDocument/2006/math">
                    <m:r>
                      <a:rPr lang="en-US" sz="1200" b="0" i="1" spc="200" baseline="30000" smtClean="0">
                        <a:solidFill>
                          <a:schemeClr val="tx1"/>
                        </a:solidFill>
                        <a:latin typeface="Cambria Math" charset="0"/>
                        <a:ea typeface="Arial" charset="0"/>
                        <a:cs typeface="Arial" charset="0"/>
                      </a:rPr>
                      <m:t>©</m:t>
                    </m:r>
                  </m:oMath>
                </a14:m>
                <a:r>
                  <a:rPr lang="en-US" sz="1200" spc="200" dirty="0">
                    <a:solidFill>
                      <a:schemeClr val="tx1"/>
                    </a:solidFill>
                    <a:latin typeface="Arial" charset="0"/>
                    <a:ea typeface="Arial" charset="0"/>
                    <a:cs typeface="Arial" charset="0"/>
                  </a:rPr>
                  <a:t>THE OHIO STATE UNIVERSITY</a:t>
                </a:r>
                <a:r>
                  <a:rPr lang="en-US" sz="1200" spc="200" baseline="0" dirty="0">
                    <a:solidFill>
                      <a:schemeClr val="tx1"/>
                    </a:solidFill>
                    <a:latin typeface="Arial" charset="0"/>
                    <a:ea typeface="Arial" charset="0"/>
                    <a:cs typeface="Arial" charset="0"/>
                  </a:rPr>
                  <a:t> </a:t>
                </a:r>
                <a:r>
                  <a:rPr lang="en-US" sz="1200" spc="200" dirty="0">
                    <a:solidFill>
                      <a:schemeClr val="tx1"/>
                    </a:solidFill>
                    <a:latin typeface="Arial" charset="0"/>
                    <a:ea typeface="Arial" charset="0"/>
                    <a:cs typeface="Arial" charset="0"/>
                  </a:rPr>
                  <a:t>WEXNER MEDICAL CENTER</a:t>
                </a:r>
              </a:p>
            </p:txBody>
          </p:sp>
        </mc:Choice>
        <mc:Fallback xmlns="">
          <p:sp>
            <p:nvSpPr>
              <p:cNvPr id="21" name="TextBox 20"/>
              <p:cNvSpPr txBox="1">
                <a:spLocks noRot="1" noChangeAspect="1" noMove="1" noResize="1" noEditPoints="1" noAdjustHandles="1" noChangeArrowheads="1" noChangeShapeType="1" noTextEdit="1"/>
              </p:cNvSpPr>
              <p:nvPr userDrawn="1"/>
            </p:nvSpPr>
            <p:spPr>
              <a:xfrm>
                <a:off x="0" y="6515798"/>
                <a:ext cx="12192000" cy="147733"/>
              </a:xfrm>
              <a:prstGeom prst="rect">
                <a:avLst/>
              </a:prstGeom>
              <a:blipFill rotWithShape="0">
                <a:blip r:embed="rId2"/>
                <a:stretch>
                  <a:fillRect t="-62500" b="-58333"/>
                </a:stretch>
              </a:blipFill>
            </p:spPr>
            <p:txBody>
              <a:bodyPr/>
              <a:lstStyle/>
              <a:p>
                <a:r>
                  <a:rPr lang="en-US">
                    <a:noFill/>
                  </a:rPr>
                  <a:t> </a:t>
                </a:r>
              </a:p>
            </p:txBody>
          </p:sp>
        </mc:Fallback>
      </mc:AlternateContent>
      <p:cxnSp>
        <p:nvCxnSpPr>
          <p:cNvPr id="22" name="Straight Connector 21"/>
          <p:cNvCxnSpPr/>
          <p:nvPr userDrawn="1"/>
        </p:nvCxnSpPr>
        <p:spPr>
          <a:xfrm>
            <a:off x="685800" y="6362700"/>
            <a:ext cx="10909300"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quarter" idx="10" hasCustomPrompt="1"/>
          </p:nvPr>
        </p:nvSpPr>
        <p:spPr>
          <a:xfrm>
            <a:off x="804863" y="315006"/>
            <a:ext cx="11038794" cy="490537"/>
          </a:xfrm>
          <a:prstGeom prst="rect">
            <a:avLst/>
          </a:prstGeom>
        </p:spPr>
        <p:txBody>
          <a:bodyPr/>
          <a:lstStyle>
            <a:lvl1pPr marL="0" indent="0">
              <a:buNone/>
              <a:defRPr sz="3200" b="1">
                <a:solidFill>
                  <a:srgbClr val="BC2E48"/>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a:t>Headline</a:t>
            </a:r>
          </a:p>
          <a:p>
            <a:pPr lvl="0"/>
            <a:endParaRPr lang="en-US" dirty="0"/>
          </a:p>
        </p:txBody>
      </p:sp>
      <p:sp>
        <p:nvSpPr>
          <p:cNvPr id="14" name="Text Placeholder 3"/>
          <p:cNvSpPr>
            <a:spLocks noGrp="1"/>
          </p:cNvSpPr>
          <p:nvPr>
            <p:ph type="body" sz="quarter" idx="11" hasCustomPrompt="1"/>
          </p:nvPr>
        </p:nvSpPr>
        <p:spPr>
          <a:xfrm>
            <a:off x="804863" y="881743"/>
            <a:ext cx="11038794" cy="490537"/>
          </a:xfrm>
          <a:prstGeom prst="rect">
            <a:avLst/>
          </a:prstGeom>
        </p:spPr>
        <p:txBody>
          <a:bodyPr/>
          <a:lstStyle>
            <a:lvl1pPr marL="0" indent="0">
              <a:buNone/>
              <a:defRPr sz="2800" b="1">
                <a:solidFill>
                  <a:srgbClr val="707272"/>
                </a:solidFill>
                <a:latin typeface="Arial" charset="0"/>
                <a:ea typeface="Arial" charset="0"/>
                <a:cs typeface="Arial" charset="0"/>
              </a:defRPr>
            </a:lvl1pPr>
            <a:lvl2pPr marL="457200" indent="0">
              <a:buNone/>
              <a:defRPr sz="28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000">
                <a:latin typeface="Arial" charset="0"/>
                <a:ea typeface="Arial" charset="0"/>
                <a:cs typeface="Arial" charset="0"/>
              </a:defRPr>
            </a:lvl4pPr>
            <a:lvl5pPr marL="1828800" indent="0">
              <a:buNone/>
              <a:defRPr sz="2000">
                <a:latin typeface="Arial" charset="0"/>
                <a:ea typeface="Arial" charset="0"/>
                <a:cs typeface="Arial" charset="0"/>
              </a:defRPr>
            </a:lvl5pPr>
          </a:lstStyle>
          <a:p>
            <a:pPr lvl="0"/>
            <a:r>
              <a:rPr lang="en-US" dirty="0" err="1"/>
              <a:t>Subheadline</a:t>
            </a:r>
            <a:endParaRPr lang="en-US" dirty="0"/>
          </a:p>
          <a:p>
            <a:pPr lvl="0"/>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258618" y="6417208"/>
            <a:ext cx="1505527" cy="276999"/>
          </a:xfrm>
          <a:prstGeom prst="rect">
            <a:avLst/>
          </a:prstGeom>
          <a:noFill/>
        </p:spPr>
        <p:txBody>
          <a:bodyPr wrap="square" rtlCol="0">
            <a:spAutoFit/>
          </a:bodyPr>
          <a:lstStyle/>
          <a:p>
            <a:fld id="{1980A9B5-EE68-354F-8602-BA1C46728B6F}" type="slidenum">
              <a:rPr lang="en-US" sz="1200" smtClean="0">
                <a:solidFill>
                  <a:schemeClr val="bg1">
                    <a:lumMod val="50000"/>
                  </a:schemeClr>
                </a:solidFill>
              </a:rPr>
              <a:t>‹#›</a:t>
            </a:fld>
            <a:endParaRPr lang="en-US" sz="1200" dirty="0">
              <a:solidFill>
                <a:schemeClr val="bg1">
                  <a:lumMod val="50000"/>
                </a:schemeClr>
              </a:solidFill>
            </a:endParaRPr>
          </a:p>
        </p:txBody>
      </p:sp>
    </p:spTree>
    <p:extLst>
      <p:ext uri="{BB962C8B-B14F-4D97-AF65-F5344CB8AC3E}">
        <p14:creationId xmlns:p14="http://schemas.microsoft.com/office/powerpoint/2010/main" val="1214168714"/>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81" r:id="rId3"/>
    <p:sldLayoutId id="2147483685" r:id="rId4"/>
    <p:sldLayoutId id="2147483666" r:id="rId5"/>
    <p:sldLayoutId id="2147483663" r:id="rId6"/>
    <p:sldLayoutId id="2147483694" r:id="rId7"/>
    <p:sldLayoutId id="2147483653" r:id="rId8"/>
    <p:sldLayoutId id="2147483654" r:id="rId9"/>
    <p:sldLayoutId id="2147483655" r:id="rId10"/>
    <p:sldLayoutId id="2147483656" r:id="rId11"/>
    <p:sldLayoutId id="2147483657" r:id="rId12"/>
    <p:sldLayoutId id="2147483684" r:id="rId13"/>
    <p:sldLayoutId id="2147483686" r:id="rId14"/>
    <p:sldLayoutId id="2147483687" r:id="rId15"/>
    <p:sldLayoutId id="2147483688" r:id="rId16"/>
    <p:sldLayoutId id="2147483689" r:id="rId17"/>
    <p:sldLayoutId id="2147483690" r:id="rId18"/>
    <p:sldLayoutId id="2147483691" r:id="rId19"/>
    <p:sldLayoutId id="2147483692" r:id="rId20"/>
    <p:sldLayoutId id="2147483680" r:id="rId21"/>
    <p:sldLayoutId id="2147483693" r:id="rId22"/>
    <p:sldLayoutId id="2147483695" r:id="rId23"/>
    <p:sldLayoutId id="2147483668" r:id="rId24"/>
    <p:sldLayoutId id="2147483669" r:id="rId25"/>
    <p:sldLayoutId id="2147483671" r:id="rId26"/>
    <p:sldLayoutId id="2147483672" r:id="rId27"/>
    <p:sldLayoutId id="2147483667" r:id="rId28"/>
    <p:sldLayoutId id="2147483697"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80666-FB37-4B36-9149-507F3B0178E3}" type="datetimeFigureOut">
              <a:rPr lang="en-US" smtClean="0"/>
              <a:pPr/>
              <a:t>5/28/2024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97353063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914400" rtl="0" eaLnBrk="1" latinLnBrk="0" hangingPunct="1">
        <a:lnSpc>
          <a:spcPct val="90000"/>
        </a:lnSpc>
        <a:spcBef>
          <a:spcPct val="0"/>
        </a:spcBef>
        <a:buNone/>
        <a:defRPr sz="4400" b="1" kern="1200">
          <a:solidFill>
            <a:srgbClr val="CE1126"/>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186/s13012-020-01046-3"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97/PHH.0000000000000673"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doi.org/10.1146/annurev-publhealth-052220-112457" TargetMode="Externa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doi.org/10.1177/15459683221138747"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doi.org/10.1146/annurev-publhealth-052220-112457" TargetMode="Externa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5014/ajot.2020.035485" TargetMode="External"/><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s://doi.org/10.1146/annurev-publhealth-052220-112457" TargetMode="Externa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doi.org/10.1016/j.psychres.2019.112513"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07/s10552-020-01376-z"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hyperlink" Target="https://doi.org/10.1186/s13012-020-01046-3"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2413" y="2044005"/>
            <a:ext cx="6478712" cy="1384995"/>
          </a:xfrm>
          <a:prstGeom prst="rect">
            <a:avLst/>
          </a:prstGeom>
          <a:noFill/>
        </p:spPr>
        <p:txBody>
          <a:bodyPr wrap="square" lIns="0" tIns="0" rIns="0" bIns="0" rtlCol="0">
            <a:spAutoFit/>
          </a:bodyPr>
          <a:lstStyle/>
          <a:p>
            <a:pPr algn="ctr">
              <a:lnSpc>
                <a:spcPct val="100000"/>
              </a:lnSpc>
            </a:pPr>
            <a:r>
              <a:rPr lang="en-US" sz="3000" b="1" dirty="0">
                <a:solidFill>
                  <a:schemeClr val="bg1"/>
                </a:solidFill>
                <a:latin typeface="Arial" charset="0"/>
                <a:ea typeface="Arial" charset="0"/>
                <a:cs typeface="Arial" charset="0"/>
              </a:rPr>
              <a:t>Strategies for Disseminating </a:t>
            </a:r>
          </a:p>
          <a:p>
            <a:pPr algn="ctr">
              <a:lnSpc>
                <a:spcPct val="100000"/>
              </a:lnSpc>
            </a:pPr>
            <a:r>
              <a:rPr lang="en-US" sz="3000" b="1" dirty="0">
                <a:solidFill>
                  <a:schemeClr val="bg1"/>
                </a:solidFill>
                <a:latin typeface="Arial" charset="0"/>
                <a:ea typeface="Arial" charset="0"/>
                <a:cs typeface="Arial" charset="0"/>
              </a:rPr>
              <a:t>Best Practices in Long COVID Rehabilitation</a:t>
            </a:r>
          </a:p>
        </p:txBody>
      </p:sp>
      <p:sp>
        <p:nvSpPr>
          <p:cNvPr id="3" name="TextBox 2"/>
          <p:cNvSpPr txBox="1"/>
          <p:nvPr/>
        </p:nvSpPr>
        <p:spPr>
          <a:xfrm>
            <a:off x="4392758" y="3768386"/>
            <a:ext cx="7458023" cy="1107996"/>
          </a:xfrm>
          <a:prstGeom prst="rect">
            <a:avLst/>
          </a:prstGeom>
          <a:noFill/>
        </p:spPr>
        <p:txBody>
          <a:bodyPr wrap="square" lIns="0" tIns="0" rIns="0" bIns="0" rtlCol="0">
            <a:spAutoFit/>
          </a:bodyPr>
          <a:lstStyle/>
          <a:p>
            <a:pPr algn="ctr">
              <a:lnSpc>
                <a:spcPct val="100000"/>
              </a:lnSpc>
            </a:pPr>
            <a:r>
              <a:rPr lang="en-US" dirty="0">
                <a:solidFill>
                  <a:schemeClr val="bg1"/>
                </a:solidFill>
                <a:latin typeface="Arial" charset="0"/>
                <a:ea typeface="Arial" charset="0"/>
                <a:cs typeface="Arial" charset="0"/>
              </a:rPr>
              <a:t>Lisa A. Juckett, PhD, OTR/L, CHT</a:t>
            </a:r>
          </a:p>
          <a:p>
            <a:pPr algn="ctr">
              <a:lnSpc>
                <a:spcPct val="100000"/>
              </a:lnSpc>
            </a:pPr>
            <a:r>
              <a:rPr lang="en-US" dirty="0">
                <a:solidFill>
                  <a:schemeClr val="bg1"/>
                </a:solidFill>
                <a:latin typeface="Arial" charset="0"/>
                <a:ea typeface="Arial" charset="0"/>
                <a:cs typeface="Arial" charset="0"/>
              </a:rPr>
              <a:t>Didactic Core</a:t>
            </a:r>
          </a:p>
          <a:p>
            <a:pPr algn="ctr">
              <a:lnSpc>
                <a:spcPct val="100000"/>
              </a:lnSpc>
            </a:pPr>
            <a:r>
              <a:rPr lang="en-US" dirty="0">
                <a:solidFill>
                  <a:schemeClr val="bg1"/>
                </a:solidFill>
                <a:latin typeface="Arial" charset="0"/>
                <a:ea typeface="Arial" charset="0"/>
                <a:cs typeface="Arial" charset="0"/>
              </a:rPr>
              <a:t>Learning Health Systems Rehabilitation Research Network (LeaRRn)</a:t>
            </a:r>
          </a:p>
          <a:p>
            <a:pPr algn="ctr">
              <a:lnSpc>
                <a:spcPct val="100000"/>
              </a:lnSpc>
            </a:pPr>
            <a:r>
              <a:rPr lang="en-US" dirty="0">
                <a:solidFill>
                  <a:schemeClr val="bg1"/>
                </a:solidFill>
                <a:latin typeface="Arial" charset="0"/>
                <a:ea typeface="Arial" charset="0"/>
                <a:cs typeface="Arial" charset="0"/>
              </a:rPr>
              <a:t>lisa.juckett@osumc.edu</a:t>
            </a:r>
          </a:p>
        </p:txBody>
      </p:sp>
    </p:spTree>
    <p:extLst>
      <p:ext uri="{BB962C8B-B14F-4D97-AF65-F5344CB8AC3E}">
        <p14:creationId xmlns:p14="http://schemas.microsoft.com/office/powerpoint/2010/main" val="515304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Types of dissemination strategies</a:t>
            </a:r>
          </a:p>
        </p:txBody>
      </p:sp>
      <p:sp>
        <p:nvSpPr>
          <p:cNvPr id="7" name="Text Placeholder 6"/>
          <p:cNvSpPr>
            <a:spLocks noGrp="1"/>
          </p:cNvSpPr>
          <p:nvPr>
            <p:ph type="body" sz="quarter" idx="11"/>
          </p:nvPr>
        </p:nvSpPr>
        <p:spPr/>
        <p:txBody>
          <a:bodyPr/>
          <a:lstStyle/>
          <a:p>
            <a:endParaRPr lang="en-US" b="0" dirty="0"/>
          </a:p>
          <a:p>
            <a:pPr marL="457200" indent="-457200">
              <a:buFont typeface="Arial" panose="020B0604020202020204" pitchFamily="34" charset="0"/>
              <a:buChar char="•"/>
            </a:pPr>
            <a:r>
              <a:rPr lang="en-US" sz="2500" b="0" dirty="0"/>
              <a:t>Print materials (e.g., peer-reviewed articles)</a:t>
            </a:r>
          </a:p>
          <a:p>
            <a:pPr marL="457200" indent="-457200">
              <a:buFont typeface="Arial" panose="020B0604020202020204" pitchFamily="34" charset="0"/>
              <a:buChar char="•"/>
            </a:pPr>
            <a:r>
              <a:rPr lang="en-US" sz="2500" b="0" dirty="0">
                <a:solidFill>
                  <a:schemeClr val="bg1"/>
                </a:solidFill>
              </a:rPr>
              <a:t>In-person meetings</a:t>
            </a:r>
          </a:p>
          <a:p>
            <a:pPr marL="457200" indent="-457200">
              <a:buFont typeface="Arial" panose="020B0604020202020204" pitchFamily="34" charset="0"/>
              <a:buChar char="•"/>
            </a:pPr>
            <a:r>
              <a:rPr lang="en-US" sz="2500" b="0" dirty="0"/>
              <a:t>Electronic communication</a:t>
            </a:r>
          </a:p>
          <a:p>
            <a:pPr marL="457200" indent="-457200">
              <a:buFont typeface="Arial" panose="020B0604020202020204" pitchFamily="34" charset="0"/>
              <a:buChar char="•"/>
            </a:pPr>
            <a:r>
              <a:rPr lang="en-US" sz="2500" b="0" dirty="0">
                <a:solidFill>
                  <a:schemeClr val="bg1"/>
                </a:solidFill>
              </a:rPr>
              <a:t>Web conferencing</a:t>
            </a:r>
          </a:p>
          <a:p>
            <a:pPr marL="457200" indent="-457200">
              <a:buFont typeface="Arial" panose="020B0604020202020204" pitchFamily="34" charset="0"/>
              <a:buChar char="•"/>
            </a:pPr>
            <a:r>
              <a:rPr lang="en-US" sz="2500" b="0" dirty="0"/>
              <a:t>Research summaries</a:t>
            </a:r>
            <a:endParaRPr lang="en-US" sz="2500" b="0" dirty="0">
              <a:solidFill>
                <a:schemeClr val="bg1"/>
              </a:solidFill>
            </a:endParaRPr>
          </a:p>
          <a:p>
            <a:pPr marL="457200" indent="-457200">
              <a:buFont typeface="Arial" panose="020B0604020202020204" pitchFamily="34" charset="0"/>
              <a:buChar char="•"/>
            </a:pPr>
            <a:r>
              <a:rPr lang="en-US" sz="2500" b="0" dirty="0">
                <a:solidFill>
                  <a:schemeClr val="bg1"/>
                </a:solidFill>
              </a:rPr>
              <a:t>Traditional media (e.g., television)</a:t>
            </a:r>
          </a:p>
          <a:p>
            <a:pPr marL="457200" indent="-457200">
              <a:buFont typeface="Arial" panose="020B0604020202020204" pitchFamily="34" charset="0"/>
              <a:buChar char="•"/>
            </a:pPr>
            <a:r>
              <a:rPr lang="en-US" sz="2500" b="0" dirty="0"/>
              <a:t>Government proceedings (e.g., personal testimonies)</a:t>
            </a:r>
          </a:p>
          <a:p>
            <a:pPr marL="457200" indent="-457200">
              <a:buFont typeface="Arial" panose="020B0604020202020204" pitchFamily="34" charset="0"/>
              <a:buChar char="•"/>
            </a:pPr>
            <a:r>
              <a:rPr lang="en-US" sz="2500" b="0" dirty="0">
                <a:solidFill>
                  <a:schemeClr val="bg1"/>
                </a:solidFill>
              </a:rPr>
              <a:t>Conference presentations</a:t>
            </a:r>
          </a:p>
          <a:p>
            <a:pPr marL="457200" indent="-457200">
              <a:buFont typeface="Arial" panose="020B0604020202020204" pitchFamily="34" charset="0"/>
              <a:buChar char="•"/>
            </a:pPr>
            <a:r>
              <a:rPr lang="en-US" sz="2500" b="0" dirty="0"/>
              <a:t>Online resources</a:t>
            </a:r>
          </a:p>
          <a:p>
            <a:pPr marL="457200" indent="-457200">
              <a:buFont typeface="Arial" panose="020B0604020202020204" pitchFamily="34" charset="0"/>
              <a:buChar char="•"/>
            </a:pPr>
            <a:r>
              <a:rPr lang="en-US" sz="2500" b="0" dirty="0">
                <a:solidFill>
                  <a:schemeClr val="bg1"/>
                </a:solidFill>
              </a:rPr>
              <a:t>Word-of-mouth from trusted sources</a:t>
            </a:r>
          </a:p>
          <a:p>
            <a:pPr marL="457200" indent="-457200">
              <a:buFont typeface="Arial" panose="020B0604020202020204" pitchFamily="34" charset="0"/>
              <a:buChar char="•"/>
            </a:pPr>
            <a:endParaRPr lang="en-US" sz="2500" dirty="0"/>
          </a:p>
          <a:p>
            <a:pPr marL="457200" indent="-457200">
              <a:buFont typeface="Arial" panose="020B0604020202020204" pitchFamily="34" charset="0"/>
              <a:buChar char="•"/>
            </a:pPr>
            <a:endParaRPr lang="en-US" sz="2500" dirty="0">
              <a:solidFill>
                <a:schemeClr val="bg1"/>
              </a:solidFill>
            </a:endParaRPr>
          </a:p>
          <a:p>
            <a:pPr marL="457200" indent="-457200">
              <a:buFont typeface="Arial" panose="020B0604020202020204" pitchFamily="34" charset="0"/>
              <a:buChar char="•"/>
            </a:pPr>
            <a:endParaRPr lang="en-US" sz="2500" dirty="0">
              <a:solidFill>
                <a:schemeClr val="bg1"/>
              </a:solidFill>
            </a:endParaRPr>
          </a:p>
          <a:p>
            <a:pPr marL="457200" indent="-457200">
              <a:buFont typeface="Arial" panose="020B0604020202020204" pitchFamily="34" charset="0"/>
              <a:buChar char="•"/>
            </a:pPr>
            <a:endParaRPr lang="en-US" sz="2500" dirty="0"/>
          </a:p>
        </p:txBody>
      </p:sp>
    </p:spTree>
    <p:extLst>
      <p:ext uri="{BB962C8B-B14F-4D97-AF65-F5344CB8AC3E}">
        <p14:creationId xmlns:p14="http://schemas.microsoft.com/office/powerpoint/2010/main" val="264290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Types of dissemination strategies (continued)</a:t>
            </a:r>
          </a:p>
        </p:txBody>
      </p:sp>
      <p:sp>
        <p:nvSpPr>
          <p:cNvPr id="7" name="Text Placeholder 6"/>
          <p:cNvSpPr>
            <a:spLocks noGrp="1"/>
          </p:cNvSpPr>
          <p:nvPr>
            <p:ph type="body" sz="quarter" idx="11"/>
          </p:nvPr>
        </p:nvSpPr>
        <p:spPr/>
        <p:txBody>
          <a:bodyPr/>
          <a:lstStyle/>
          <a:p>
            <a:endParaRPr lang="en-US" dirty="0"/>
          </a:p>
          <a:p>
            <a:pPr marL="457200" indent="-457200">
              <a:buFont typeface="Arial" panose="020B0604020202020204" pitchFamily="34" charset="0"/>
              <a:buChar char="•"/>
            </a:pPr>
            <a:r>
              <a:rPr lang="en-US" sz="2500" b="0" dirty="0"/>
              <a:t>Social media</a:t>
            </a:r>
          </a:p>
          <a:p>
            <a:pPr marL="457200" indent="-457200">
              <a:buFont typeface="Arial" panose="020B0604020202020204" pitchFamily="34" charset="0"/>
              <a:buChar char="•"/>
            </a:pPr>
            <a:r>
              <a:rPr lang="en-US" sz="2500" b="0" dirty="0">
                <a:solidFill>
                  <a:schemeClr val="bg1"/>
                </a:solidFill>
              </a:rPr>
              <a:t>Websites</a:t>
            </a:r>
          </a:p>
          <a:p>
            <a:pPr marL="457200" indent="-457200">
              <a:buFont typeface="Arial" panose="020B0604020202020204" pitchFamily="34" charset="0"/>
              <a:buChar char="•"/>
            </a:pPr>
            <a:r>
              <a:rPr lang="en-US" sz="2500" b="0" dirty="0"/>
              <a:t>Expert opinion</a:t>
            </a:r>
          </a:p>
          <a:p>
            <a:pPr marL="457200" indent="-457200">
              <a:buFont typeface="Arial" panose="020B0604020202020204" pitchFamily="34" charset="0"/>
              <a:buChar char="•"/>
            </a:pPr>
            <a:r>
              <a:rPr lang="en-US" sz="2500" b="0" dirty="0">
                <a:solidFill>
                  <a:schemeClr val="bg1"/>
                </a:solidFill>
              </a:rPr>
              <a:t>Personal experience sharing</a:t>
            </a:r>
          </a:p>
          <a:p>
            <a:pPr marL="457200" indent="-457200">
              <a:buFont typeface="Arial" panose="020B0604020202020204" pitchFamily="34" charset="0"/>
              <a:buChar char="•"/>
            </a:pPr>
            <a:r>
              <a:rPr lang="en-US" sz="2500" b="0" dirty="0"/>
              <a:t>Program evaluation reports</a:t>
            </a:r>
            <a:endParaRPr lang="en-US" sz="2500" b="0" dirty="0">
              <a:solidFill>
                <a:schemeClr val="bg1"/>
              </a:solidFill>
            </a:endParaRPr>
          </a:p>
          <a:p>
            <a:pPr marL="457200" indent="-457200">
              <a:buFont typeface="Arial" panose="020B0604020202020204" pitchFamily="34" charset="0"/>
              <a:buChar char="•"/>
            </a:pPr>
            <a:endParaRPr lang="en-US" sz="2500" dirty="0"/>
          </a:p>
          <a:p>
            <a:pPr marL="457200" indent="-457200">
              <a:buFont typeface="Arial" panose="020B0604020202020204" pitchFamily="34" charset="0"/>
              <a:buChar char="•"/>
            </a:pPr>
            <a:endParaRPr lang="en-US" sz="2500" dirty="0">
              <a:solidFill>
                <a:schemeClr val="bg1"/>
              </a:solidFill>
            </a:endParaRPr>
          </a:p>
          <a:p>
            <a:pPr marL="457200" indent="-457200">
              <a:buFont typeface="Arial" panose="020B0604020202020204" pitchFamily="34" charset="0"/>
              <a:buChar char="•"/>
            </a:pPr>
            <a:endParaRPr lang="en-US" sz="2500" dirty="0">
              <a:solidFill>
                <a:schemeClr val="bg1"/>
              </a:solidFill>
            </a:endParaRPr>
          </a:p>
          <a:p>
            <a:pPr marL="457200" indent="-457200">
              <a:buFont typeface="Arial" panose="020B0604020202020204" pitchFamily="34" charset="0"/>
              <a:buChar char="•"/>
            </a:pPr>
            <a:endParaRPr lang="en-US" sz="2500" dirty="0"/>
          </a:p>
        </p:txBody>
      </p:sp>
      <p:sp>
        <p:nvSpPr>
          <p:cNvPr id="2" name="object 3">
            <a:extLst>
              <a:ext uri="{FF2B5EF4-FFF2-40B4-BE49-F238E27FC236}">
                <a16:creationId xmlns:a16="http://schemas.microsoft.com/office/drawing/2014/main" id="{25E338EC-6736-E441-F3BA-7EBF950702AB}"/>
              </a:ext>
            </a:extLst>
          </p:cNvPr>
          <p:cNvSpPr txBox="1"/>
          <p:nvPr/>
        </p:nvSpPr>
        <p:spPr>
          <a:xfrm>
            <a:off x="546064" y="5994560"/>
            <a:ext cx="9406009" cy="319959"/>
          </a:xfrm>
          <a:prstGeom prst="rect">
            <a:avLst/>
          </a:prstGeom>
        </p:spPr>
        <p:txBody>
          <a:bodyPr vert="horz" wrap="square" lIns="0" tIns="12065" rIns="0" bIns="0" rtlCol="0">
            <a:spAutoFit/>
          </a:bodyPr>
          <a:lstStyle/>
          <a:p>
            <a:r>
              <a:rPr lang="en-US" sz="1000" dirty="0">
                <a:solidFill>
                  <a:schemeClr val="bg1"/>
                </a:solidFill>
                <a:effectLst/>
              </a:rPr>
              <a:t>Ashcraft, L. E., Quinn, D. A., &amp; Brownson, R. C. (2020). Strategies for effective dissemination of research to United States policymakers: A systematic review. </a:t>
            </a:r>
            <a:r>
              <a:rPr lang="en-US" sz="1000" i="1" dirty="0">
                <a:solidFill>
                  <a:schemeClr val="bg1"/>
                </a:solidFill>
                <a:effectLst/>
              </a:rPr>
              <a:t>Implementation Science</a:t>
            </a:r>
            <a:r>
              <a:rPr lang="en-US" sz="1000" dirty="0">
                <a:solidFill>
                  <a:schemeClr val="bg1"/>
                </a:solidFill>
                <a:effectLst/>
              </a:rPr>
              <a:t>, </a:t>
            </a:r>
            <a:r>
              <a:rPr lang="en-US" sz="1000" i="1" dirty="0">
                <a:solidFill>
                  <a:schemeClr val="bg1"/>
                </a:solidFill>
                <a:effectLst/>
              </a:rPr>
              <a:t>15</a:t>
            </a:r>
            <a:r>
              <a:rPr lang="en-US" sz="1000" dirty="0">
                <a:solidFill>
                  <a:schemeClr val="bg1"/>
                </a:solidFill>
                <a:effectLst/>
              </a:rPr>
              <a:t>(1), 89. </a:t>
            </a:r>
            <a:r>
              <a:rPr lang="en-US" sz="1000" dirty="0">
                <a:solidFill>
                  <a:schemeClr val="bg1"/>
                </a:solidFill>
                <a:effectLst/>
                <a:hlinkClick r:id="rId3">
                  <a:extLst>
                    <a:ext uri="{A12FA001-AC4F-418D-AE19-62706E023703}">
                      <ahyp:hlinkClr xmlns:ahyp="http://schemas.microsoft.com/office/drawing/2018/hyperlinkcolor" val="tx"/>
                    </a:ext>
                  </a:extLst>
                </a:hlinkClick>
              </a:rPr>
              <a:t>https://doi.org/10.1186/s13012-020-01046-3</a:t>
            </a:r>
            <a:endParaRPr lang="en-US" sz="1000" dirty="0">
              <a:solidFill>
                <a:schemeClr val="bg1"/>
              </a:solidFill>
              <a:effectLst/>
            </a:endParaRPr>
          </a:p>
        </p:txBody>
      </p:sp>
      <p:pic>
        <p:nvPicPr>
          <p:cNvPr id="4" name="Picture 3" descr="A qr code with black squares&#10;&#10;Description automatically generated">
            <a:extLst>
              <a:ext uri="{FF2B5EF4-FFF2-40B4-BE49-F238E27FC236}">
                <a16:creationId xmlns:a16="http://schemas.microsoft.com/office/drawing/2014/main" id="{00D83645-E558-AA1B-6A5D-C9BA2928CF66}"/>
              </a:ext>
            </a:extLst>
          </p:cNvPr>
          <p:cNvPicPr>
            <a:picLocks noChangeAspect="1"/>
          </p:cNvPicPr>
          <p:nvPr/>
        </p:nvPicPr>
        <p:blipFill>
          <a:blip r:embed="rId4"/>
          <a:stretch>
            <a:fillRect/>
          </a:stretch>
        </p:blipFill>
        <p:spPr>
          <a:xfrm>
            <a:off x="7594014" y="1127011"/>
            <a:ext cx="3355286" cy="3355286"/>
          </a:xfrm>
          <a:prstGeom prst="rect">
            <a:avLst/>
          </a:prstGeom>
        </p:spPr>
      </p:pic>
      <p:sp>
        <p:nvSpPr>
          <p:cNvPr id="5" name="TextBox 4">
            <a:extLst>
              <a:ext uri="{FF2B5EF4-FFF2-40B4-BE49-F238E27FC236}">
                <a16:creationId xmlns:a16="http://schemas.microsoft.com/office/drawing/2014/main" id="{5CDE89EA-5C64-8EF0-1E25-46A796C4E849}"/>
              </a:ext>
            </a:extLst>
          </p:cNvPr>
          <p:cNvSpPr txBox="1"/>
          <p:nvPr/>
        </p:nvSpPr>
        <p:spPr>
          <a:xfrm>
            <a:off x="7295840" y="4501853"/>
            <a:ext cx="4154038" cy="369332"/>
          </a:xfrm>
          <a:prstGeom prst="rect">
            <a:avLst/>
          </a:prstGeom>
          <a:noFill/>
        </p:spPr>
        <p:txBody>
          <a:bodyPr wrap="square" rtlCol="0">
            <a:spAutoFit/>
          </a:bodyPr>
          <a:lstStyle/>
          <a:p>
            <a:r>
              <a:rPr lang="en-US" dirty="0">
                <a:solidFill>
                  <a:schemeClr val="bg1"/>
                </a:solidFill>
              </a:rPr>
              <a:t>AOTA’s description of practice guidelines</a:t>
            </a:r>
          </a:p>
        </p:txBody>
      </p:sp>
    </p:spTree>
    <p:extLst>
      <p:ext uri="{BB962C8B-B14F-4D97-AF65-F5344CB8AC3E}">
        <p14:creationId xmlns:p14="http://schemas.microsoft.com/office/powerpoint/2010/main" val="425345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Lessons learned from the dissemination field</a:t>
            </a:r>
          </a:p>
        </p:txBody>
      </p:sp>
      <p:sp>
        <p:nvSpPr>
          <p:cNvPr id="7" name="Text Placeholder 6"/>
          <p:cNvSpPr>
            <a:spLocks noGrp="1"/>
          </p:cNvSpPr>
          <p:nvPr>
            <p:ph type="body" sz="quarter" idx="11"/>
          </p:nvPr>
        </p:nvSpPr>
        <p:spPr>
          <a:xfrm>
            <a:off x="804863" y="606922"/>
            <a:ext cx="11038794" cy="490537"/>
          </a:xfrm>
        </p:spPr>
        <p:txBody>
          <a:bodyPr/>
          <a:lstStyle/>
          <a:p>
            <a:endParaRPr lang="en-US" dirty="0"/>
          </a:p>
          <a:p>
            <a:pPr marL="457200" indent="-457200">
              <a:buFont typeface="Arial" panose="020B0604020202020204" pitchFamily="34" charset="0"/>
              <a:buChar char="•"/>
            </a:pPr>
            <a:r>
              <a:rPr lang="en-US" sz="2500" b="0" dirty="0"/>
              <a:t>Passive dissemination approaches are usually ineffective</a:t>
            </a:r>
          </a:p>
          <a:p>
            <a:pPr marL="457200" indent="-457200">
              <a:buFont typeface="Arial" panose="020B0604020202020204" pitchFamily="34" charset="0"/>
              <a:buChar char="•"/>
            </a:pPr>
            <a:endParaRPr lang="en-US" sz="1200" b="0" dirty="0"/>
          </a:p>
          <a:p>
            <a:pPr marL="457200" indent="-457200">
              <a:buFont typeface="Arial" panose="020B0604020202020204" pitchFamily="34" charset="0"/>
              <a:buChar char="•"/>
            </a:pPr>
            <a:r>
              <a:rPr lang="en-US" sz="2500" b="0" dirty="0"/>
              <a:t>The </a:t>
            </a:r>
            <a:r>
              <a:rPr lang="en-US" sz="2500" b="0" u="sng" dirty="0"/>
              <a:t>involvement of interested partners</a:t>
            </a:r>
            <a:r>
              <a:rPr lang="en-US" sz="2500" b="0" dirty="0"/>
              <a:t> is likely to make dissemination efforts more equitable</a:t>
            </a:r>
          </a:p>
          <a:p>
            <a:pPr marL="457200" indent="-457200">
              <a:buFont typeface="Arial" panose="020B0604020202020204" pitchFamily="34" charset="0"/>
              <a:buChar char="•"/>
            </a:pPr>
            <a:endParaRPr lang="en-US" sz="1200" b="0" dirty="0"/>
          </a:p>
          <a:p>
            <a:pPr marL="457200" indent="-457200">
              <a:buFont typeface="Arial" panose="020B0604020202020204" pitchFamily="34" charset="0"/>
              <a:buChar char="•"/>
            </a:pPr>
            <a:r>
              <a:rPr lang="en-US" sz="2500" b="0" dirty="0">
                <a:solidFill>
                  <a:schemeClr val="bg1"/>
                </a:solidFill>
              </a:rPr>
              <a:t>Dissemination of research- and practice-based recommendations is enhanced when messages are framed to evoke emotion and demonstrate usefulness</a:t>
            </a:r>
          </a:p>
          <a:p>
            <a:pPr marL="457200" indent="-457200">
              <a:buFont typeface="Arial" panose="020B0604020202020204" pitchFamily="34" charset="0"/>
              <a:buChar char="•"/>
            </a:pPr>
            <a:endParaRPr lang="en-US" sz="1200" b="0" dirty="0">
              <a:solidFill>
                <a:schemeClr val="bg1"/>
              </a:solidFill>
            </a:endParaRPr>
          </a:p>
          <a:p>
            <a:pPr marL="457200" indent="-457200">
              <a:buFont typeface="Arial" panose="020B0604020202020204" pitchFamily="34" charset="0"/>
              <a:buChar char="•"/>
            </a:pPr>
            <a:r>
              <a:rPr lang="en-US" sz="2500" b="0" dirty="0"/>
              <a:t>Dissemination approaches should be contextually tailored and align with organizational culture, resources, staff skills, and patient interests</a:t>
            </a:r>
          </a:p>
          <a:p>
            <a:pPr marL="457200" indent="-457200">
              <a:buFont typeface="Arial" panose="020B0604020202020204" pitchFamily="34" charset="0"/>
              <a:buChar char="•"/>
            </a:pPr>
            <a:endParaRPr lang="en-US" sz="1200" b="0" dirty="0">
              <a:solidFill>
                <a:schemeClr val="bg1"/>
              </a:solidFill>
            </a:endParaRPr>
          </a:p>
          <a:p>
            <a:pPr marL="457200" indent="-457200">
              <a:buFont typeface="Arial" panose="020B0604020202020204" pitchFamily="34" charset="0"/>
              <a:buChar char="•"/>
            </a:pPr>
            <a:r>
              <a:rPr lang="en-US" sz="2500" b="0" dirty="0"/>
              <a:t>Measures of impact matter</a:t>
            </a:r>
          </a:p>
          <a:p>
            <a:pPr marL="457200" indent="-457200">
              <a:buFont typeface="Arial" panose="020B0604020202020204" pitchFamily="34" charset="0"/>
              <a:buChar char="•"/>
            </a:pPr>
            <a:endParaRPr lang="en-US" sz="2500" dirty="0">
              <a:solidFill>
                <a:schemeClr val="bg1"/>
              </a:solidFill>
            </a:endParaRPr>
          </a:p>
          <a:p>
            <a:pPr marL="457200" indent="-457200">
              <a:buFont typeface="Arial" panose="020B0604020202020204" pitchFamily="34" charset="0"/>
              <a:buChar char="•"/>
            </a:pPr>
            <a:endParaRPr lang="en-US" sz="2500" dirty="0">
              <a:solidFill>
                <a:schemeClr val="bg1"/>
              </a:solidFill>
            </a:endParaRPr>
          </a:p>
          <a:p>
            <a:pPr marL="457200" indent="-457200">
              <a:buFont typeface="Arial" panose="020B0604020202020204" pitchFamily="34" charset="0"/>
              <a:buChar char="•"/>
            </a:pPr>
            <a:endParaRPr lang="en-US" sz="2500" dirty="0"/>
          </a:p>
        </p:txBody>
      </p:sp>
      <p:sp>
        <p:nvSpPr>
          <p:cNvPr id="2" name="object 3">
            <a:extLst>
              <a:ext uri="{FF2B5EF4-FFF2-40B4-BE49-F238E27FC236}">
                <a16:creationId xmlns:a16="http://schemas.microsoft.com/office/drawing/2014/main" id="{9AF13FF8-1A6C-6843-34ED-6F4483F097B1}"/>
              </a:ext>
            </a:extLst>
          </p:cNvPr>
          <p:cNvSpPr txBox="1"/>
          <p:nvPr/>
        </p:nvSpPr>
        <p:spPr>
          <a:xfrm>
            <a:off x="546064" y="6091098"/>
            <a:ext cx="9406009" cy="319959"/>
          </a:xfrm>
          <a:prstGeom prst="rect">
            <a:avLst/>
          </a:prstGeom>
        </p:spPr>
        <p:txBody>
          <a:bodyPr vert="horz" wrap="square" lIns="0" tIns="12065" rIns="0" bIns="0" rtlCol="0">
            <a:spAutoFit/>
          </a:bodyPr>
          <a:lstStyle/>
          <a:p>
            <a:r>
              <a:rPr lang="en-US" sz="1000" dirty="0">
                <a:solidFill>
                  <a:schemeClr val="bg1"/>
                </a:solidFill>
                <a:effectLst/>
              </a:rPr>
              <a:t>Brownson, R. C., </a:t>
            </a:r>
            <a:r>
              <a:rPr lang="en-US" sz="1000" dirty="0" err="1">
                <a:solidFill>
                  <a:schemeClr val="bg1"/>
                </a:solidFill>
                <a:effectLst/>
              </a:rPr>
              <a:t>Eyler</a:t>
            </a:r>
            <a:r>
              <a:rPr lang="en-US" sz="1000" dirty="0">
                <a:solidFill>
                  <a:schemeClr val="bg1"/>
                </a:solidFill>
                <a:effectLst/>
              </a:rPr>
              <a:t>, A. A., Harris, J. K., Moore, J. B., &amp; Tabak, R. G. (2018). Getting the Word Out: New Approaches for Disseminating Public Health Science. </a:t>
            </a:r>
            <a:r>
              <a:rPr lang="en-US" sz="1000" i="1" dirty="0">
                <a:solidFill>
                  <a:schemeClr val="bg1"/>
                </a:solidFill>
                <a:effectLst/>
              </a:rPr>
              <a:t>Journal of Public Health Management and Practice</a:t>
            </a:r>
            <a:r>
              <a:rPr lang="en-US" sz="1000" dirty="0">
                <a:solidFill>
                  <a:schemeClr val="bg1"/>
                </a:solidFill>
                <a:effectLst/>
              </a:rPr>
              <a:t>, </a:t>
            </a:r>
            <a:r>
              <a:rPr lang="en-US" sz="1000" i="1" dirty="0">
                <a:solidFill>
                  <a:schemeClr val="bg1"/>
                </a:solidFill>
                <a:effectLst/>
              </a:rPr>
              <a:t>24</a:t>
            </a:r>
            <a:r>
              <a:rPr lang="en-US" sz="1000" dirty="0">
                <a:solidFill>
                  <a:schemeClr val="bg1"/>
                </a:solidFill>
                <a:effectLst/>
              </a:rPr>
              <a:t>(2), 102. </a:t>
            </a:r>
            <a:r>
              <a:rPr lang="en-US" sz="1000" dirty="0">
                <a:solidFill>
                  <a:schemeClr val="bg1"/>
                </a:solidFill>
                <a:effectLst/>
                <a:hlinkClick r:id="rId3">
                  <a:extLst>
                    <a:ext uri="{A12FA001-AC4F-418D-AE19-62706E023703}">
                      <ahyp:hlinkClr xmlns:ahyp="http://schemas.microsoft.com/office/drawing/2018/hyperlinkcolor" val="tx"/>
                    </a:ext>
                  </a:extLst>
                </a:hlinkClick>
              </a:rPr>
              <a:t>https://doi.org/10.1097/PHH.0000000000000673</a:t>
            </a:r>
            <a:endParaRPr lang="en-US" sz="1000" dirty="0">
              <a:solidFill>
                <a:schemeClr val="bg1"/>
              </a:solidFill>
              <a:effectLst/>
            </a:endParaRPr>
          </a:p>
        </p:txBody>
      </p:sp>
    </p:spTree>
    <p:extLst>
      <p:ext uri="{BB962C8B-B14F-4D97-AF65-F5344CB8AC3E}">
        <p14:creationId xmlns:p14="http://schemas.microsoft.com/office/powerpoint/2010/main" val="300863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pPr marL="457200" indent="-457200">
              <a:buFont typeface="Arial" panose="020B0604020202020204" pitchFamily="34" charset="0"/>
              <a:buChar char="•"/>
            </a:pPr>
            <a:r>
              <a:rPr lang="en-US" sz="3200" b="0" dirty="0"/>
              <a:t>Who are these interested partners?</a:t>
            </a:r>
          </a:p>
        </p:txBody>
      </p:sp>
      <p:sp>
        <p:nvSpPr>
          <p:cNvPr id="7" name="Text Placeholder 6"/>
          <p:cNvSpPr>
            <a:spLocks noGrp="1"/>
          </p:cNvSpPr>
          <p:nvPr>
            <p:ph type="body" sz="quarter" idx="11"/>
          </p:nvPr>
        </p:nvSpPr>
        <p:spPr>
          <a:xfrm>
            <a:off x="348343" y="805543"/>
            <a:ext cx="4204459" cy="490537"/>
          </a:xfrm>
        </p:spPr>
        <p:txBody>
          <a:bodyPr/>
          <a:lstStyle/>
          <a:p>
            <a:endParaRPr lang="en-US" dirty="0"/>
          </a:p>
          <a:p>
            <a:pPr marL="457200" indent="-457200">
              <a:buFont typeface="Arial" panose="020B0604020202020204" pitchFamily="34" charset="0"/>
              <a:buChar char="•"/>
            </a:pPr>
            <a:r>
              <a:rPr lang="en-US" sz="2500" b="0" dirty="0"/>
              <a:t>Diverse audiences</a:t>
            </a:r>
          </a:p>
          <a:p>
            <a:pPr marL="914400" lvl="1" indent="-457200">
              <a:buFont typeface="Arial" panose="020B0604020202020204" pitchFamily="34" charset="0"/>
              <a:buChar char="•"/>
            </a:pPr>
            <a:r>
              <a:rPr lang="en-US" sz="2500" b="0" dirty="0">
                <a:solidFill>
                  <a:schemeClr val="bg1"/>
                </a:solidFill>
              </a:rPr>
              <a:t>Race</a:t>
            </a:r>
          </a:p>
          <a:p>
            <a:pPr marL="914400" lvl="1" indent="-457200">
              <a:buFont typeface="Arial" panose="020B0604020202020204" pitchFamily="34" charset="0"/>
              <a:buChar char="•"/>
            </a:pPr>
            <a:r>
              <a:rPr lang="en-US" sz="2500" dirty="0">
                <a:solidFill>
                  <a:schemeClr val="bg1"/>
                </a:solidFill>
              </a:rPr>
              <a:t>Ethnicity</a:t>
            </a:r>
          </a:p>
          <a:p>
            <a:pPr marL="914400" lvl="1" indent="-457200">
              <a:buFont typeface="Arial" panose="020B0604020202020204" pitchFamily="34" charset="0"/>
              <a:buChar char="•"/>
            </a:pPr>
            <a:r>
              <a:rPr lang="en-US" sz="2500" b="0" dirty="0">
                <a:solidFill>
                  <a:schemeClr val="bg1"/>
                </a:solidFill>
              </a:rPr>
              <a:t>Gender</a:t>
            </a:r>
          </a:p>
          <a:p>
            <a:pPr marL="914400" lvl="1" indent="-457200">
              <a:buFont typeface="Arial" panose="020B0604020202020204" pitchFamily="34" charset="0"/>
              <a:buChar char="•"/>
            </a:pPr>
            <a:r>
              <a:rPr lang="en-US" sz="2500" dirty="0">
                <a:solidFill>
                  <a:schemeClr val="bg1"/>
                </a:solidFill>
              </a:rPr>
              <a:t>Age</a:t>
            </a:r>
          </a:p>
          <a:p>
            <a:pPr marL="914400" lvl="1" indent="-457200">
              <a:buFont typeface="Arial" panose="020B0604020202020204" pitchFamily="34" charset="0"/>
              <a:buChar char="•"/>
            </a:pPr>
            <a:r>
              <a:rPr lang="en-US" sz="2500" b="0" dirty="0">
                <a:solidFill>
                  <a:schemeClr val="bg1"/>
                </a:solidFill>
              </a:rPr>
              <a:t>Ability levels</a:t>
            </a:r>
          </a:p>
          <a:p>
            <a:pPr marL="914400" lvl="1" indent="-457200">
              <a:buFont typeface="Arial" panose="020B0604020202020204" pitchFamily="34" charset="0"/>
              <a:buChar char="•"/>
            </a:pPr>
            <a:r>
              <a:rPr lang="en-US" sz="2500" dirty="0">
                <a:solidFill>
                  <a:schemeClr val="bg1"/>
                </a:solidFill>
              </a:rPr>
              <a:t>Sexual orientation</a:t>
            </a:r>
          </a:p>
          <a:p>
            <a:pPr marL="914400" lvl="1" indent="-457200">
              <a:buFont typeface="Arial" panose="020B0604020202020204" pitchFamily="34" charset="0"/>
              <a:buChar char="•"/>
            </a:pPr>
            <a:r>
              <a:rPr lang="en-US" sz="2500" b="0" dirty="0">
                <a:solidFill>
                  <a:schemeClr val="bg1"/>
                </a:solidFill>
              </a:rPr>
              <a:t>Socioeconomic status</a:t>
            </a:r>
          </a:p>
          <a:p>
            <a:pPr marL="914400" lvl="1" indent="-457200">
              <a:buFont typeface="Arial" panose="020B0604020202020204" pitchFamily="34" charset="0"/>
              <a:buChar char="•"/>
            </a:pPr>
            <a:r>
              <a:rPr lang="en-US" sz="2500" b="0" dirty="0">
                <a:solidFill>
                  <a:schemeClr val="bg1"/>
                </a:solidFill>
              </a:rPr>
              <a:t>Living arrangement</a:t>
            </a:r>
          </a:p>
          <a:p>
            <a:pPr marL="914400" lvl="1" indent="-457200">
              <a:buFont typeface="Arial" panose="020B0604020202020204" pitchFamily="34" charset="0"/>
              <a:buChar char="•"/>
            </a:pPr>
            <a:r>
              <a:rPr lang="en-US" sz="2500" dirty="0">
                <a:solidFill>
                  <a:schemeClr val="bg1"/>
                </a:solidFill>
              </a:rPr>
              <a:t>Educational level</a:t>
            </a:r>
          </a:p>
          <a:p>
            <a:pPr marL="914400" lvl="1" indent="-457200">
              <a:buFont typeface="Arial" panose="020B0604020202020204" pitchFamily="34" charset="0"/>
              <a:buChar char="•"/>
            </a:pPr>
            <a:r>
              <a:rPr lang="en-US" sz="2500" dirty="0">
                <a:solidFill>
                  <a:schemeClr val="bg1"/>
                </a:solidFill>
              </a:rPr>
              <a:t>Professional background</a:t>
            </a:r>
          </a:p>
          <a:p>
            <a:pPr marL="914400" lvl="1" indent="-457200">
              <a:buFont typeface="Arial" panose="020B0604020202020204" pitchFamily="34" charset="0"/>
              <a:buChar char="•"/>
            </a:pPr>
            <a:endParaRPr lang="en-US" sz="2500" b="0" dirty="0"/>
          </a:p>
          <a:p>
            <a:pPr marL="457200" indent="-457200">
              <a:buFont typeface="Arial" panose="020B0604020202020204" pitchFamily="34" charset="0"/>
              <a:buChar char="•"/>
            </a:pPr>
            <a:endParaRPr lang="en-US" sz="2000" b="0" dirty="0"/>
          </a:p>
          <a:p>
            <a:pPr marL="457200" indent="-457200">
              <a:buFont typeface="Arial" panose="020B0604020202020204" pitchFamily="34" charset="0"/>
              <a:buChar char="•"/>
            </a:pPr>
            <a:endParaRPr lang="en-US" sz="2500" dirty="0">
              <a:solidFill>
                <a:schemeClr val="bg1"/>
              </a:solidFill>
            </a:endParaRPr>
          </a:p>
          <a:p>
            <a:pPr marL="457200" indent="-457200">
              <a:buFont typeface="Arial" panose="020B0604020202020204" pitchFamily="34" charset="0"/>
              <a:buChar char="•"/>
            </a:pPr>
            <a:endParaRPr lang="en-US" sz="2500" dirty="0">
              <a:solidFill>
                <a:schemeClr val="bg1"/>
              </a:solidFill>
            </a:endParaRPr>
          </a:p>
          <a:p>
            <a:pPr marL="457200" indent="-457200">
              <a:buFont typeface="Arial" panose="020B0604020202020204" pitchFamily="34" charset="0"/>
              <a:buChar char="•"/>
            </a:pPr>
            <a:endParaRPr lang="en-US" sz="2500" dirty="0"/>
          </a:p>
        </p:txBody>
      </p:sp>
      <p:pic>
        <p:nvPicPr>
          <p:cNvPr id="1026" name="Picture 2" descr="A 2022 graphic of people crossing a street depicts the concepts of equality and equity.">
            <a:extLst>
              <a:ext uri="{FF2B5EF4-FFF2-40B4-BE49-F238E27FC236}">
                <a16:creationId xmlns:a16="http://schemas.microsoft.com/office/drawing/2014/main" id="{34084D3F-63D8-3F08-DEC5-55D5962ED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802" y="1504432"/>
            <a:ext cx="7532205" cy="423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3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B1D15A-E46B-9D35-031E-E9AB82AD6DF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E1F8574-FA7F-39CF-1796-380784D5EB2A}"/>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C7A24E7E-0332-493A-85B7-274CEC0D5D8F}"/>
              </a:ext>
            </a:extLst>
          </p:cNvPr>
          <p:cNvPicPr>
            <a:picLocks noChangeAspect="1"/>
          </p:cNvPicPr>
          <p:nvPr/>
        </p:nvPicPr>
        <p:blipFill>
          <a:blip r:embed="rId2"/>
          <a:stretch>
            <a:fillRect/>
          </a:stretch>
        </p:blipFill>
        <p:spPr>
          <a:xfrm>
            <a:off x="1128676" y="0"/>
            <a:ext cx="9934647" cy="6858000"/>
          </a:xfrm>
          <a:prstGeom prst="rect">
            <a:avLst/>
          </a:prstGeom>
        </p:spPr>
      </p:pic>
    </p:spTree>
    <p:extLst>
      <p:ext uri="{BB962C8B-B14F-4D97-AF65-F5344CB8AC3E}">
        <p14:creationId xmlns:p14="http://schemas.microsoft.com/office/powerpoint/2010/main" val="2284669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5E57F7-F34E-F6F9-8537-0609C0CA642D}"/>
              </a:ext>
            </a:extLst>
          </p:cNvPr>
          <p:cNvSpPr>
            <a:spLocks noGrp="1"/>
          </p:cNvSpPr>
          <p:nvPr>
            <p:ph type="body" sz="quarter" idx="10"/>
          </p:nvPr>
        </p:nvSpPr>
        <p:spPr/>
        <p:txBody>
          <a:bodyPr/>
          <a:lstStyle/>
          <a:p>
            <a:r>
              <a:rPr lang="en-US" dirty="0"/>
              <a:t>Experiences and beliefs about COVID-19 testing and vaccinations</a:t>
            </a:r>
          </a:p>
          <a:p>
            <a:endParaRPr lang="en-US" dirty="0"/>
          </a:p>
        </p:txBody>
      </p:sp>
      <p:sp>
        <p:nvSpPr>
          <p:cNvPr id="3" name="Text Placeholder 2">
            <a:extLst>
              <a:ext uri="{FF2B5EF4-FFF2-40B4-BE49-F238E27FC236}">
                <a16:creationId xmlns:a16="http://schemas.microsoft.com/office/drawing/2014/main" id="{28199F8E-2E81-5A7E-1A96-43C00911FE48}"/>
              </a:ext>
            </a:extLst>
          </p:cNvPr>
          <p:cNvSpPr>
            <a:spLocks noGrp="1"/>
          </p:cNvSpPr>
          <p:nvPr>
            <p:ph type="body" sz="quarter" idx="11"/>
          </p:nvPr>
        </p:nvSpPr>
        <p:spPr>
          <a:xfrm>
            <a:off x="804863" y="1372279"/>
            <a:ext cx="11038794" cy="490537"/>
          </a:xfrm>
        </p:spPr>
        <p:txBody>
          <a:bodyPr/>
          <a:lstStyle/>
          <a:p>
            <a:pPr marL="342900" indent="-342900">
              <a:buFont typeface="Arial" panose="020B0604020202020204" pitchFamily="34" charset="0"/>
              <a:buChar char="•"/>
            </a:pPr>
            <a:r>
              <a:rPr lang="en-US" sz="2400" b="0" dirty="0"/>
              <a:t>N = 896 community members, 76 stakeholders, 13 community leaders</a:t>
            </a:r>
          </a:p>
          <a:p>
            <a:pPr marL="342900" indent="-342900">
              <a:buFont typeface="Arial" panose="020B0604020202020204" pitchFamily="34" charset="0"/>
              <a:buChar char="•"/>
            </a:pPr>
            <a:r>
              <a:rPr lang="en-US" sz="2400" b="0" dirty="0"/>
              <a:t>64% Latino, 25% Black, 7% Bangla, 4% Chinese</a:t>
            </a:r>
          </a:p>
        </p:txBody>
      </p:sp>
      <p:pic>
        <p:nvPicPr>
          <p:cNvPr id="5" name="Picture 4">
            <a:extLst>
              <a:ext uri="{FF2B5EF4-FFF2-40B4-BE49-F238E27FC236}">
                <a16:creationId xmlns:a16="http://schemas.microsoft.com/office/drawing/2014/main" id="{F283FA90-AB6D-E590-9396-3DE14997F96F}"/>
              </a:ext>
            </a:extLst>
          </p:cNvPr>
          <p:cNvPicPr>
            <a:picLocks noChangeAspect="1"/>
          </p:cNvPicPr>
          <p:nvPr/>
        </p:nvPicPr>
        <p:blipFill>
          <a:blip r:embed="rId2"/>
          <a:stretch>
            <a:fillRect/>
          </a:stretch>
        </p:blipFill>
        <p:spPr>
          <a:xfrm>
            <a:off x="1788415" y="2298650"/>
            <a:ext cx="9025359" cy="4559350"/>
          </a:xfrm>
          <a:prstGeom prst="rect">
            <a:avLst/>
          </a:prstGeom>
        </p:spPr>
      </p:pic>
    </p:spTree>
    <p:extLst>
      <p:ext uri="{BB962C8B-B14F-4D97-AF65-F5344CB8AC3E}">
        <p14:creationId xmlns:p14="http://schemas.microsoft.com/office/powerpoint/2010/main" val="228009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C9196A-D2C8-F58C-7C03-118F9F286F2D}"/>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442CD524-DC03-50D5-50D8-CA95263B65D5}"/>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94832822-F2DA-B3E9-5067-174D2825771B}"/>
              </a:ext>
            </a:extLst>
          </p:cNvPr>
          <p:cNvPicPr>
            <a:picLocks noChangeAspect="1"/>
          </p:cNvPicPr>
          <p:nvPr/>
        </p:nvPicPr>
        <p:blipFill>
          <a:blip r:embed="rId2"/>
          <a:stretch>
            <a:fillRect/>
          </a:stretch>
        </p:blipFill>
        <p:spPr>
          <a:xfrm>
            <a:off x="94412" y="0"/>
            <a:ext cx="12003175" cy="6058746"/>
          </a:xfrm>
          <a:prstGeom prst="rect">
            <a:avLst/>
          </a:prstGeom>
        </p:spPr>
      </p:pic>
      <p:sp>
        <p:nvSpPr>
          <p:cNvPr id="7" name="object 3">
            <a:extLst>
              <a:ext uri="{FF2B5EF4-FFF2-40B4-BE49-F238E27FC236}">
                <a16:creationId xmlns:a16="http://schemas.microsoft.com/office/drawing/2014/main" id="{2E18F244-573D-54B6-340F-0D02CF019C10}"/>
              </a:ext>
            </a:extLst>
          </p:cNvPr>
          <p:cNvSpPr txBox="1"/>
          <p:nvPr/>
        </p:nvSpPr>
        <p:spPr>
          <a:xfrm>
            <a:off x="305468" y="6138714"/>
            <a:ext cx="11432645" cy="319959"/>
          </a:xfrm>
          <a:prstGeom prst="rect">
            <a:avLst/>
          </a:prstGeom>
        </p:spPr>
        <p:txBody>
          <a:bodyPr vert="horz" wrap="square" lIns="0" tIns="12065" rIns="0" bIns="0" rtlCol="0">
            <a:spAutoFit/>
          </a:bodyPr>
          <a:lstStyle/>
          <a:p>
            <a:r>
              <a:rPr lang="en-US" sz="1000" dirty="0">
                <a:solidFill>
                  <a:schemeClr val="bg1"/>
                </a:solidFill>
                <a:effectLst/>
              </a:rPr>
              <a:t>Bakken, S. (2024). </a:t>
            </a:r>
            <a:r>
              <a:rPr lang="en-US" sz="1000" i="1" dirty="0">
                <a:solidFill>
                  <a:schemeClr val="bg1"/>
                </a:solidFill>
                <a:effectLst/>
              </a:rPr>
              <a:t>Epistemic Justice in Advancing Health Informatics and Data Science Innovations</a:t>
            </a:r>
            <a:r>
              <a:rPr lang="en-US" sz="1000" dirty="0">
                <a:solidFill>
                  <a:schemeClr val="bg1"/>
                </a:solidFill>
                <a:effectLst/>
              </a:rPr>
              <a:t>. Retrieved from https://sites.brown.edu/learrn/home-2/edutrain/archived/archived-webinar-suzanne-bakken/</a:t>
            </a:r>
          </a:p>
          <a:p>
            <a:endParaRPr lang="en-US" sz="1000" dirty="0">
              <a:solidFill>
                <a:schemeClr val="bg1"/>
              </a:solidFill>
              <a:effectLst/>
            </a:endParaRPr>
          </a:p>
        </p:txBody>
      </p:sp>
      <p:sp>
        <p:nvSpPr>
          <p:cNvPr id="8" name="TextBox 7">
            <a:extLst>
              <a:ext uri="{FF2B5EF4-FFF2-40B4-BE49-F238E27FC236}">
                <a16:creationId xmlns:a16="http://schemas.microsoft.com/office/drawing/2014/main" id="{15855071-1FFC-C0C4-AA23-440E8C8C7BD0}"/>
              </a:ext>
            </a:extLst>
          </p:cNvPr>
          <p:cNvSpPr txBox="1"/>
          <p:nvPr/>
        </p:nvSpPr>
        <p:spPr>
          <a:xfrm>
            <a:off x="6096000" y="0"/>
            <a:ext cx="6001587" cy="6058746"/>
          </a:xfrm>
          <a:prstGeom prst="rect">
            <a:avLst/>
          </a:prstGeom>
          <a:solidFill>
            <a:schemeClr val="tx1">
              <a:lumMod val="65000"/>
              <a:lumOff val="35000"/>
            </a:schemeClr>
          </a:solidFill>
        </p:spPr>
        <p:txBody>
          <a:bodyPr wrap="square" rtlCol="0">
            <a:spAutoFit/>
          </a:bodyPr>
          <a:lstStyle/>
          <a:p>
            <a:endParaRPr lang="en-US" dirty="0"/>
          </a:p>
        </p:txBody>
      </p:sp>
    </p:spTree>
    <p:extLst>
      <p:ext uri="{BB962C8B-B14F-4D97-AF65-F5344CB8AC3E}">
        <p14:creationId xmlns:p14="http://schemas.microsoft.com/office/powerpoint/2010/main" val="38809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771C6-588F-8247-BCBD-8EB8455294CC}"/>
              </a:ext>
            </a:extLst>
          </p:cNvPr>
          <p:cNvSpPr>
            <a:spLocks noGrp="1"/>
          </p:cNvSpPr>
          <p:nvPr>
            <p:ph type="body" sz="quarter" idx="10"/>
          </p:nvPr>
        </p:nvSpPr>
        <p:spPr/>
        <p:txBody>
          <a:bodyPr>
            <a:normAutofit lnSpcReduction="10000"/>
          </a:bodyPr>
          <a:lstStyle/>
          <a:p>
            <a:r>
              <a:rPr lang="en-US" dirty="0"/>
              <a:t>Recommendations when Designing for Dissemination</a:t>
            </a:r>
          </a:p>
        </p:txBody>
      </p:sp>
      <p:sp>
        <p:nvSpPr>
          <p:cNvPr id="3" name="Text Placeholder 2">
            <a:extLst>
              <a:ext uri="{FF2B5EF4-FFF2-40B4-BE49-F238E27FC236}">
                <a16:creationId xmlns:a16="http://schemas.microsoft.com/office/drawing/2014/main" id="{BA7D9055-4707-92F2-A7EE-BA7F098829F6}"/>
              </a:ext>
            </a:extLst>
          </p:cNvPr>
          <p:cNvSpPr>
            <a:spLocks noGrp="1"/>
          </p:cNvSpPr>
          <p:nvPr>
            <p:ph type="body" sz="quarter" idx="11"/>
          </p:nvPr>
        </p:nvSpPr>
        <p:spPr/>
        <p:txBody>
          <a:bodyPr/>
          <a:lstStyle/>
          <a:p>
            <a:endParaRPr lang="en-US"/>
          </a:p>
        </p:txBody>
      </p:sp>
      <p:sp>
        <p:nvSpPr>
          <p:cNvPr id="6" name="object 3">
            <a:extLst>
              <a:ext uri="{FF2B5EF4-FFF2-40B4-BE49-F238E27FC236}">
                <a16:creationId xmlns:a16="http://schemas.microsoft.com/office/drawing/2014/main" id="{D765C6DF-70B6-0CF0-5512-CA24BB09DEED}"/>
              </a:ext>
            </a:extLst>
          </p:cNvPr>
          <p:cNvSpPr txBox="1"/>
          <p:nvPr/>
        </p:nvSpPr>
        <p:spPr>
          <a:xfrm>
            <a:off x="305468" y="6138714"/>
            <a:ext cx="11432645" cy="319959"/>
          </a:xfrm>
          <a:prstGeom prst="rect">
            <a:avLst/>
          </a:prstGeom>
        </p:spPr>
        <p:txBody>
          <a:bodyPr vert="horz" wrap="square" lIns="0" tIns="12065" rIns="0" bIns="0" rtlCol="0">
            <a:spAutoFit/>
          </a:bodyPr>
          <a:lstStyle/>
          <a:p>
            <a:r>
              <a:rPr lang="en-US" sz="1000" dirty="0">
                <a:solidFill>
                  <a:schemeClr val="bg1"/>
                </a:solidFill>
                <a:effectLst/>
              </a:rPr>
              <a:t>Bakken, S. (2024). </a:t>
            </a:r>
            <a:r>
              <a:rPr lang="en-US" sz="1000" i="1" dirty="0">
                <a:solidFill>
                  <a:schemeClr val="bg1"/>
                </a:solidFill>
                <a:effectLst/>
              </a:rPr>
              <a:t>Epistemic Justice in Advancing Health Informatics and Data Science Innovations</a:t>
            </a:r>
            <a:r>
              <a:rPr lang="en-US" sz="1000" dirty="0">
                <a:solidFill>
                  <a:schemeClr val="bg1"/>
                </a:solidFill>
                <a:effectLst/>
              </a:rPr>
              <a:t>. Retrieved from https://sites.brown.edu/learrn/home-2/edutrain/archived/archived-webinar-suzanne-bakken/</a:t>
            </a:r>
          </a:p>
          <a:p>
            <a:endParaRPr lang="en-US" sz="1000" dirty="0">
              <a:solidFill>
                <a:schemeClr val="bg1"/>
              </a:solidFill>
              <a:effectLst/>
            </a:endParaRPr>
          </a:p>
        </p:txBody>
      </p:sp>
      <p:sp>
        <p:nvSpPr>
          <p:cNvPr id="8" name="Text Placeholder 2">
            <a:extLst>
              <a:ext uri="{FF2B5EF4-FFF2-40B4-BE49-F238E27FC236}">
                <a16:creationId xmlns:a16="http://schemas.microsoft.com/office/drawing/2014/main" id="{200DBC6D-5607-A820-C472-B6B3F7DDDC43}"/>
              </a:ext>
            </a:extLst>
          </p:cNvPr>
          <p:cNvSpPr txBox="1">
            <a:spLocks/>
          </p:cNvSpPr>
          <p:nvPr/>
        </p:nvSpPr>
        <p:spPr>
          <a:xfrm>
            <a:off x="804863" y="1448480"/>
            <a:ext cx="10287207" cy="490537"/>
          </a:xfrm>
          <a:prstGeom prst="rect">
            <a:avLst/>
          </a:prstGeom>
        </p:spPr>
        <p:txBody>
          <a:bodyPr/>
          <a:lstStyle>
            <a:lvl1pPr marL="0" indent="0" algn="l" defTabSz="914400" rtl="0" eaLnBrk="1" latinLnBrk="0" hangingPunct="1">
              <a:lnSpc>
                <a:spcPct val="90000"/>
              </a:lnSpc>
              <a:spcBef>
                <a:spcPts val="1000"/>
              </a:spcBef>
              <a:buFont typeface="Arial"/>
              <a:buNone/>
              <a:defRPr sz="2800" b="1" kern="1200">
                <a:solidFill>
                  <a:schemeClr val="bg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80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40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b="0" dirty="0"/>
              <a:t>Engage interested partners early in the design process</a:t>
            </a:r>
          </a:p>
          <a:p>
            <a:pPr marL="457200" indent="-457200">
              <a:buFont typeface="Arial" panose="020B0604020202020204" pitchFamily="34" charset="0"/>
              <a:buChar char="•"/>
            </a:pPr>
            <a:r>
              <a:rPr lang="en-US" b="0" dirty="0"/>
              <a:t>Include partners to enhance the equitable messaging, packaging, and distribution of dissemination products</a:t>
            </a:r>
          </a:p>
          <a:p>
            <a:pPr marL="457200" indent="-457200">
              <a:buFont typeface="Arial" panose="020B0604020202020204" pitchFamily="34" charset="0"/>
              <a:buChar char="•"/>
            </a:pPr>
            <a:r>
              <a:rPr lang="en-US" b="0" dirty="0"/>
              <a:t>Pilot test products with intended audiences</a:t>
            </a:r>
          </a:p>
          <a:p>
            <a:pPr marL="457200" indent="-457200">
              <a:buFont typeface="Arial" panose="020B0604020202020204" pitchFamily="34" charset="0"/>
              <a:buChar char="•"/>
            </a:pPr>
            <a:r>
              <a:rPr lang="en-US" b="0" dirty="0"/>
              <a:t>Modify products according to pilot responses and reactions</a:t>
            </a:r>
          </a:p>
          <a:p>
            <a:pPr marL="457200" indent="-457200">
              <a:buFont typeface="Arial" panose="020B0604020202020204" pitchFamily="34" charset="0"/>
              <a:buChar char="•"/>
            </a:pPr>
            <a:r>
              <a:rPr lang="en-US" b="0" dirty="0"/>
              <a:t>Establish plans for measuring the impact of dissemination efforts</a:t>
            </a:r>
          </a:p>
          <a:p>
            <a:pPr marL="457200" indent="-457200">
              <a:buFont typeface="Arial" panose="020B0604020202020204" pitchFamily="34" charset="0"/>
              <a:buChar char="•"/>
            </a:pPr>
            <a:r>
              <a:rPr lang="en-US" b="0" dirty="0"/>
              <a:t>Update products to reflect evolving needs of interested partners</a:t>
            </a:r>
          </a:p>
          <a:p>
            <a:endParaRPr lang="en-US" dirty="0"/>
          </a:p>
        </p:txBody>
      </p:sp>
      <p:pic>
        <p:nvPicPr>
          <p:cNvPr id="7" name="Picture 6">
            <a:extLst>
              <a:ext uri="{FF2B5EF4-FFF2-40B4-BE49-F238E27FC236}">
                <a16:creationId xmlns:a16="http://schemas.microsoft.com/office/drawing/2014/main" id="{2A690884-E16E-59BE-D841-B2D1766BD721}"/>
              </a:ext>
            </a:extLst>
          </p:cNvPr>
          <p:cNvPicPr>
            <a:picLocks noChangeAspect="1"/>
          </p:cNvPicPr>
          <p:nvPr/>
        </p:nvPicPr>
        <p:blipFill>
          <a:blip r:embed="rId2"/>
          <a:stretch>
            <a:fillRect/>
          </a:stretch>
        </p:blipFill>
        <p:spPr>
          <a:xfrm>
            <a:off x="70596" y="0"/>
            <a:ext cx="12050807" cy="6115904"/>
          </a:xfrm>
          <a:prstGeom prst="rect">
            <a:avLst/>
          </a:prstGeom>
        </p:spPr>
      </p:pic>
    </p:spTree>
    <p:extLst>
      <p:ext uri="{BB962C8B-B14F-4D97-AF65-F5344CB8AC3E}">
        <p14:creationId xmlns:p14="http://schemas.microsoft.com/office/powerpoint/2010/main" val="3294237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pPr marL="457200" indent="-457200">
              <a:buFont typeface="Arial" panose="020B0604020202020204" pitchFamily="34" charset="0"/>
              <a:buChar char="•"/>
            </a:pPr>
            <a:r>
              <a:rPr lang="en-US" sz="2800" b="0" dirty="0"/>
              <a:t>So how do we systematically develop dissemination strategies that align with the needs and interests of diverse audiences?</a:t>
            </a:r>
          </a:p>
        </p:txBody>
      </p:sp>
      <p:sp>
        <p:nvSpPr>
          <p:cNvPr id="7" name="Text Placeholder 6"/>
          <p:cNvSpPr>
            <a:spLocks noGrp="1"/>
          </p:cNvSpPr>
          <p:nvPr>
            <p:ph type="body" sz="quarter" idx="11"/>
          </p:nvPr>
        </p:nvSpPr>
        <p:spPr>
          <a:xfrm>
            <a:off x="348343" y="805543"/>
            <a:ext cx="4204459" cy="490537"/>
          </a:xfrm>
        </p:spPr>
        <p:txBody>
          <a:bodyPr/>
          <a:lstStyle/>
          <a:p>
            <a:endParaRPr lang="en-US" dirty="0"/>
          </a:p>
          <a:p>
            <a:pPr marL="457200" indent="-457200">
              <a:buFont typeface="Arial" panose="020B0604020202020204" pitchFamily="34" charset="0"/>
              <a:buChar char="•"/>
            </a:pPr>
            <a:r>
              <a:rPr lang="en-US" sz="2500" b="0" dirty="0"/>
              <a:t>Diverse audiences</a:t>
            </a:r>
          </a:p>
          <a:p>
            <a:pPr marL="914400" lvl="1" indent="-457200">
              <a:buFont typeface="Arial" panose="020B0604020202020204" pitchFamily="34" charset="0"/>
              <a:buChar char="•"/>
            </a:pPr>
            <a:r>
              <a:rPr lang="en-US" sz="2500" b="0" dirty="0">
                <a:solidFill>
                  <a:schemeClr val="bg1"/>
                </a:solidFill>
              </a:rPr>
              <a:t>Race</a:t>
            </a:r>
          </a:p>
          <a:p>
            <a:pPr marL="914400" lvl="1" indent="-457200">
              <a:buFont typeface="Arial" panose="020B0604020202020204" pitchFamily="34" charset="0"/>
              <a:buChar char="•"/>
            </a:pPr>
            <a:r>
              <a:rPr lang="en-US" sz="2500" dirty="0">
                <a:solidFill>
                  <a:schemeClr val="bg1"/>
                </a:solidFill>
              </a:rPr>
              <a:t>Ethnicity</a:t>
            </a:r>
          </a:p>
          <a:p>
            <a:pPr marL="914400" lvl="1" indent="-457200">
              <a:buFont typeface="Arial" panose="020B0604020202020204" pitchFamily="34" charset="0"/>
              <a:buChar char="•"/>
            </a:pPr>
            <a:r>
              <a:rPr lang="en-US" sz="2500" b="0" dirty="0">
                <a:solidFill>
                  <a:schemeClr val="bg1"/>
                </a:solidFill>
              </a:rPr>
              <a:t>Gender</a:t>
            </a:r>
          </a:p>
          <a:p>
            <a:pPr marL="914400" lvl="1" indent="-457200">
              <a:buFont typeface="Arial" panose="020B0604020202020204" pitchFamily="34" charset="0"/>
              <a:buChar char="•"/>
            </a:pPr>
            <a:r>
              <a:rPr lang="en-US" sz="2500" dirty="0">
                <a:solidFill>
                  <a:schemeClr val="bg1"/>
                </a:solidFill>
              </a:rPr>
              <a:t>Age</a:t>
            </a:r>
          </a:p>
          <a:p>
            <a:pPr marL="914400" lvl="1" indent="-457200">
              <a:buFont typeface="Arial" panose="020B0604020202020204" pitchFamily="34" charset="0"/>
              <a:buChar char="•"/>
            </a:pPr>
            <a:r>
              <a:rPr lang="en-US" sz="2500" b="0" dirty="0">
                <a:solidFill>
                  <a:schemeClr val="bg1"/>
                </a:solidFill>
              </a:rPr>
              <a:t>Ability levels</a:t>
            </a:r>
          </a:p>
          <a:p>
            <a:pPr marL="914400" lvl="1" indent="-457200">
              <a:buFont typeface="Arial" panose="020B0604020202020204" pitchFamily="34" charset="0"/>
              <a:buChar char="•"/>
            </a:pPr>
            <a:r>
              <a:rPr lang="en-US" sz="2500" dirty="0">
                <a:solidFill>
                  <a:schemeClr val="bg1"/>
                </a:solidFill>
              </a:rPr>
              <a:t>Sexual orientation</a:t>
            </a:r>
          </a:p>
          <a:p>
            <a:pPr marL="914400" lvl="1" indent="-457200">
              <a:buFont typeface="Arial" panose="020B0604020202020204" pitchFamily="34" charset="0"/>
              <a:buChar char="•"/>
            </a:pPr>
            <a:r>
              <a:rPr lang="en-US" sz="2500" b="0" dirty="0">
                <a:solidFill>
                  <a:schemeClr val="bg1"/>
                </a:solidFill>
              </a:rPr>
              <a:t>Socioeconomic status</a:t>
            </a:r>
          </a:p>
          <a:p>
            <a:pPr marL="914400" lvl="1" indent="-457200">
              <a:buFont typeface="Arial" panose="020B0604020202020204" pitchFamily="34" charset="0"/>
              <a:buChar char="•"/>
            </a:pPr>
            <a:r>
              <a:rPr lang="en-US" sz="2500" b="0" dirty="0">
                <a:solidFill>
                  <a:schemeClr val="bg1"/>
                </a:solidFill>
              </a:rPr>
              <a:t>Living arrangement</a:t>
            </a:r>
          </a:p>
          <a:p>
            <a:pPr marL="914400" lvl="1" indent="-457200">
              <a:buFont typeface="Arial" panose="020B0604020202020204" pitchFamily="34" charset="0"/>
              <a:buChar char="•"/>
            </a:pPr>
            <a:r>
              <a:rPr lang="en-US" sz="2500" dirty="0">
                <a:solidFill>
                  <a:schemeClr val="bg1"/>
                </a:solidFill>
              </a:rPr>
              <a:t>Educational level</a:t>
            </a:r>
          </a:p>
          <a:p>
            <a:pPr marL="914400" lvl="1" indent="-457200">
              <a:buFont typeface="Arial" panose="020B0604020202020204" pitchFamily="34" charset="0"/>
              <a:buChar char="•"/>
            </a:pPr>
            <a:r>
              <a:rPr lang="en-US" sz="2500" dirty="0">
                <a:solidFill>
                  <a:schemeClr val="bg1"/>
                </a:solidFill>
              </a:rPr>
              <a:t>Professional background</a:t>
            </a:r>
          </a:p>
          <a:p>
            <a:pPr marL="914400" lvl="1" indent="-457200">
              <a:buFont typeface="Arial" panose="020B0604020202020204" pitchFamily="34" charset="0"/>
              <a:buChar char="•"/>
            </a:pPr>
            <a:endParaRPr lang="en-US" sz="2500" b="0" dirty="0"/>
          </a:p>
          <a:p>
            <a:pPr marL="457200" indent="-457200">
              <a:buFont typeface="Arial" panose="020B0604020202020204" pitchFamily="34" charset="0"/>
              <a:buChar char="•"/>
            </a:pPr>
            <a:endParaRPr lang="en-US" sz="2000" b="0" dirty="0"/>
          </a:p>
          <a:p>
            <a:pPr marL="457200" indent="-457200">
              <a:buFont typeface="Arial" panose="020B0604020202020204" pitchFamily="34" charset="0"/>
              <a:buChar char="•"/>
            </a:pPr>
            <a:endParaRPr lang="en-US" sz="2500" dirty="0">
              <a:solidFill>
                <a:schemeClr val="bg1"/>
              </a:solidFill>
            </a:endParaRPr>
          </a:p>
          <a:p>
            <a:pPr marL="457200" indent="-457200">
              <a:buFont typeface="Arial" panose="020B0604020202020204" pitchFamily="34" charset="0"/>
              <a:buChar char="•"/>
            </a:pPr>
            <a:endParaRPr lang="en-US" sz="2500" dirty="0">
              <a:solidFill>
                <a:schemeClr val="bg1"/>
              </a:solidFill>
            </a:endParaRPr>
          </a:p>
          <a:p>
            <a:pPr marL="457200" indent="-457200">
              <a:buFont typeface="Arial" panose="020B0604020202020204" pitchFamily="34" charset="0"/>
              <a:buChar char="•"/>
            </a:pPr>
            <a:endParaRPr lang="en-US" sz="2500" dirty="0"/>
          </a:p>
        </p:txBody>
      </p:sp>
      <p:pic>
        <p:nvPicPr>
          <p:cNvPr id="1026" name="Picture 2" descr="A 2022 graphic of people crossing a street depicts the concepts of equality and equity.">
            <a:extLst>
              <a:ext uri="{FF2B5EF4-FFF2-40B4-BE49-F238E27FC236}">
                <a16:creationId xmlns:a16="http://schemas.microsoft.com/office/drawing/2014/main" id="{34084D3F-63D8-3F08-DEC5-55D5962ED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802" y="1504432"/>
            <a:ext cx="7532205" cy="423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091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C2E450-C54F-C7EE-5751-FE7BAEB687FD}"/>
              </a:ext>
            </a:extLst>
          </p:cNvPr>
          <p:cNvSpPr>
            <a:spLocks noGrp="1"/>
          </p:cNvSpPr>
          <p:nvPr>
            <p:ph type="body" sz="quarter" idx="10"/>
          </p:nvPr>
        </p:nvSpPr>
        <p:spPr/>
        <p:txBody>
          <a:bodyPr/>
          <a:lstStyle/>
          <a:p>
            <a:r>
              <a:rPr lang="en-US" dirty="0"/>
              <a:t>Designing for dissemination</a:t>
            </a:r>
          </a:p>
        </p:txBody>
      </p:sp>
      <p:sp>
        <p:nvSpPr>
          <p:cNvPr id="3" name="Text Placeholder 2">
            <a:extLst>
              <a:ext uri="{FF2B5EF4-FFF2-40B4-BE49-F238E27FC236}">
                <a16:creationId xmlns:a16="http://schemas.microsoft.com/office/drawing/2014/main" id="{0506E691-9D35-6C10-2936-0938D0257872}"/>
              </a:ext>
            </a:extLst>
          </p:cNvPr>
          <p:cNvSpPr>
            <a:spLocks noGrp="1"/>
          </p:cNvSpPr>
          <p:nvPr>
            <p:ph type="body" sz="quarter" idx="11"/>
          </p:nvPr>
        </p:nvSpPr>
        <p:spPr/>
        <p:txBody>
          <a:bodyPr/>
          <a:lstStyle/>
          <a:p>
            <a:endParaRPr lang="en-US"/>
          </a:p>
        </p:txBody>
      </p:sp>
      <p:graphicFrame>
        <p:nvGraphicFramePr>
          <p:cNvPr id="4" name="Diagram 3">
            <a:extLst>
              <a:ext uri="{FF2B5EF4-FFF2-40B4-BE49-F238E27FC236}">
                <a16:creationId xmlns:a16="http://schemas.microsoft.com/office/drawing/2014/main" id="{E1B1FE3E-15FE-E399-13AB-3FC0D9948619}"/>
              </a:ext>
            </a:extLst>
          </p:cNvPr>
          <p:cNvGraphicFramePr/>
          <p:nvPr>
            <p:extLst>
              <p:ext uri="{D42A27DB-BD31-4B8C-83A1-F6EECF244321}">
                <p14:modId xmlns:p14="http://schemas.microsoft.com/office/powerpoint/2010/main" val="285870532"/>
              </p:ext>
            </p:extLst>
          </p:nvPr>
        </p:nvGraphicFramePr>
        <p:xfrm>
          <a:off x="1108765" y="404660"/>
          <a:ext cx="9974470"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ect 3">
            <a:extLst>
              <a:ext uri="{FF2B5EF4-FFF2-40B4-BE49-F238E27FC236}">
                <a16:creationId xmlns:a16="http://schemas.microsoft.com/office/drawing/2014/main" id="{7910FF80-513B-426B-A5A0-1E05C300C3A2}"/>
              </a:ext>
            </a:extLst>
          </p:cNvPr>
          <p:cNvSpPr txBox="1"/>
          <p:nvPr/>
        </p:nvSpPr>
        <p:spPr>
          <a:xfrm>
            <a:off x="546064" y="5994560"/>
            <a:ext cx="9406009" cy="319959"/>
          </a:xfrm>
          <a:prstGeom prst="rect">
            <a:avLst/>
          </a:prstGeom>
        </p:spPr>
        <p:txBody>
          <a:bodyPr vert="horz" wrap="square" lIns="0" tIns="12065" rIns="0" bIns="0" rtlCol="0">
            <a:spAutoFit/>
          </a:bodyPr>
          <a:lstStyle/>
          <a:p>
            <a:r>
              <a:rPr lang="en-US" sz="1000" dirty="0">
                <a:solidFill>
                  <a:schemeClr val="bg1"/>
                </a:solidFill>
                <a:effectLst/>
              </a:rPr>
              <a:t>Kwan, B. M., Brownson, R. C., Glasgow, R. E., </a:t>
            </a:r>
            <a:r>
              <a:rPr lang="en-US" sz="1000" dirty="0" err="1">
                <a:solidFill>
                  <a:schemeClr val="bg1"/>
                </a:solidFill>
                <a:effectLst/>
              </a:rPr>
              <a:t>Morrato</a:t>
            </a:r>
            <a:r>
              <a:rPr lang="en-US" sz="1000" dirty="0">
                <a:solidFill>
                  <a:schemeClr val="bg1"/>
                </a:solidFill>
                <a:effectLst/>
              </a:rPr>
              <a:t>, E. H., &amp; Luke, D. A. (2022). Designing for Dissemination and Sustainability to Promote Equitable Impacts on Health. </a:t>
            </a:r>
            <a:r>
              <a:rPr lang="en-US" sz="1000" i="1" dirty="0">
                <a:solidFill>
                  <a:schemeClr val="bg1"/>
                </a:solidFill>
                <a:effectLst/>
              </a:rPr>
              <a:t>Annual Review of Public Health</a:t>
            </a:r>
            <a:r>
              <a:rPr lang="en-US" sz="1000" dirty="0">
                <a:solidFill>
                  <a:schemeClr val="bg1"/>
                </a:solidFill>
                <a:effectLst/>
              </a:rPr>
              <a:t>, </a:t>
            </a:r>
            <a:r>
              <a:rPr lang="en-US" sz="1000" i="1" dirty="0">
                <a:solidFill>
                  <a:schemeClr val="bg1"/>
                </a:solidFill>
                <a:effectLst/>
              </a:rPr>
              <a:t>43</a:t>
            </a:r>
            <a:r>
              <a:rPr lang="en-US" sz="1000" dirty="0">
                <a:solidFill>
                  <a:schemeClr val="bg1"/>
                </a:solidFill>
                <a:effectLst/>
              </a:rPr>
              <a:t>, 331–353. </a:t>
            </a:r>
            <a:r>
              <a:rPr lang="en-US" sz="1000" dirty="0">
                <a:solidFill>
                  <a:schemeClr val="bg1"/>
                </a:solidFill>
                <a:effectLst/>
                <a:hlinkClick r:id="rId7">
                  <a:extLst>
                    <a:ext uri="{A12FA001-AC4F-418D-AE19-62706E023703}">
                      <ahyp:hlinkClr xmlns:ahyp="http://schemas.microsoft.com/office/drawing/2018/hyperlinkcolor" val="tx"/>
                    </a:ext>
                  </a:extLst>
                </a:hlinkClick>
              </a:rPr>
              <a:t>https://doi.org/10.1146/annurev-publhealth-052220-112457</a:t>
            </a:r>
            <a:endParaRPr lang="en-US" sz="1000" dirty="0">
              <a:solidFill>
                <a:schemeClr val="bg1"/>
              </a:solidFill>
              <a:effectLst/>
            </a:endParaRPr>
          </a:p>
        </p:txBody>
      </p:sp>
    </p:spTree>
    <p:extLst>
      <p:ext uri="{BB962C8B-B14F-4D97-AF65-F5344CB8AC3E}">
        <p14:creationId xmlns:p14="http://schemas.microsoft.com/office/powerpoint/2010/main" val="1381642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Disclosures</a:t>
            </a:r>
          </a:p>
        </p:txBody>
      </p:sp>
      <p:sp>
        <p:nvSpPr>
          <p:cNvPr id="7" name="Text Placeholder 6"/>
          <p:cNvSpPr>
            <a:spLocks noGrp="1"/>
          </p:cNvSpPr>
          <p:nvPr>
            <p:ph type="body" sz="quarter" idx="11"/>
          </p:nvPr>
        </p:nvSpPr>
        <p:spPr/>
        <p:txBody>
          <a:bodyPr/>
          <a:lstStyle/>
          <a:p>
            <a:endParaRPr lang="en-US" dirty="0"/>
          </a:p>
          <a:p>
            <a:pPr marL="457200" indent="-457200">
              <a:buFont typeface="Arial" panose="020B0604020202020204" pitchFamily="34" charset="0"/>
              <a:buChar char="•"/>
            </a:pPr>
            <a:r>
              <a:rPr lang="en-US" sz="2500" b="0" dirty="0"/>
              <a:t>The Learning Health Systems Rehabilitation Research Network (LeaRRn) is supported by the National Institutes of Health under award number 1P2CHD101895-01 through the </a:t>
            </a:r>
            <a:r>
              <a:rPr lang="en-US" sz="2500" b="0" i="1" dirty="0"/>
              <a:t>Eunice Kennedy Shriver </a:t>
            </a:r>
            <a:r>
              <a:rPr lang="en-US" sz="2500" b="0" dirty="0"/>
              <a:t>National Institute of Child Health and Human Development and the National Institute of Nursing Research. The content is solely the responsibility of the author(s) and does not necessarily represent the official views of the National Institutes of Health.</a:t>
            </a:r>
          </a:p>
          <a:p>
            <a:pPr marL="457200" indent="-457200">
              <a:buFont typeface="Arial" panose="020B0604020202020204" pitchFamily="34" charset="0"/>
              <a:buChar char="•"/>
            </a:pPr>
            <a:r>
              <a:rPr lang="en-US" sz="2500" b="0" dirty="0"/>
              <a:t>A portion of this work was funded by an Implementation Research Grant from the American Occupational Therapy Foundation (#AOTF2021IRJUCKETT)</a:t>
            </a:r>
          </a:p>
        </p:txBody>
      </p:sp>
    </p:spTree>
    <p:extLst>
      <p:ext uri="{BB962C8B-B14F-4D97-AF65-F5344CB8AC3E}">
        <p14:creationId xmlns:p14="http://schemas.microsoft.com/office/powerpoint/2010/main" val="2745127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771C6-588F-8247-BCBD-8EB8455294CC}"/>
              </a:ext>
            </a:extLst>
          </p:cNvPr>
          <p:cNvSpPr>
            <a:spLocks noGrp="1"/>
          </p:cNvSpPr>
          <p:nvPr>
            <p:ph type="body" sz="quarter" idx="10"/>
          </p:nvPr>
        </p:nvSpPr>
        <p:spPr/>
        <p:txBody>
          <a:bodyPr/>
          <a:lstStyle/>
          <a:p>
            <a:r>
              <a:rPr lang="en-US" dirty="0"/>
              <a:t>Conceptualization</a:t>
            </a:r>
          </a:p>
        </p:txBody>
      </p:sp>
      <p:sp>
        <p:nvSpPr>
          <p:cNvPr id="3" name="Text Placeholder 2">
            <a:extLst>
              <a:ext uri="{FF2B5EF4-FFF2-40B4-BE49-F238E27FC236}">
                <a16:creationId xmlns:a16="http://schemas.microsoft.com/office/drawing/2014/main" id="{BA7D9055-4707-92F2-A7EE-BA7F098829F6}"/>
              </a:ext>
            </a:extLst>
          </p:cNvPr>
          <p:cNvSpPr>
            <a:spLocks noGrp="1"/>
          </p:cNvSpPr>
          <p:nvPr>
            <p:ph type="body" sz="quarter" idx="11"/>
          </p:nvPr>
        </p:nvSpPr>
        <p:spPr>
          <a:xfrm>
            <a:off x="804863" y="1127011"/>
            <a:ext cx="9193902" cy="490537"/>
          </a:xfrm>
        </p:spPr>
        <p:txBody>
          <a:bodyPr/>
          <a:lstStyle/>
          <a:p>
            <a:r>
              <a:rPr lang="en-US" dirty="0"/>
              <a:t>Purpose:</a:t>
            </a:r>
          </a:p>
          <a:p>
            <a:pPr marL="457200" indent="-457200">
              <a:buFont typeface="Arial" panose="020B0604020202020204" pitchFamily="34" charset="0"/>
              <a:buChar char="•"/>
            </a:pPr>
            <a:r>
              <a:rPr lang="en-US" b="0" dirty="0"/>
              <a:t>Develop partnerships to address a priority health problem</a:t>
            </a:r>
          </a:p>
          <a:p>
            <a:pPr marL="457200" indent="-457200">
              <a:buFont typeface="Arial" panose="020B0604020202020204" pitchFamily="34" charset="0"/>
              <a:buChar char="•"/>
            </a:pPr>
            <a:r>
              <a:rPr lang="en-US" b="0" dirty="0"/>
              <a:t>Assess the context for which an innovative and equity-focused dissemination product will be used</a:t>
            </a:r>
          </a:p>
          <a:p>
            <a:endParaRPr lang="en-US" b="0" dirty="0"/>
          </a:p>
          <a:p>
            <a:r>
              <a:rPr lang="en-US" dirty="0"/>
              <a:t>How do we do this:</a:t>
            </a:r>
          </a:p>
          <a:p>
            <a:pPr marL="457200" indent="-457200">
              <a:buFont typeface="Arial" panose="020B0604020202020204" pitchFamily="34" charset="0"/>
              <a:buChar char="•"/>
            </a:pPr>
            <a:r>
              <a:rPr lang="en-US" b="0" dirty="0"/>
              <a:t>Literature reviews, focus groups, community and partner engagement, needs assessments, logic models</a:t>
            </a:r>
          </a:p>
          <a:p>
            <a:endParaRPr lang="en-US" dirty="0"/>
          </a:p>
        </p:txBody>
      </p:sp>
      <p:pic>
        <p:nvPicPr>
          <p:cNvPr id="7" name="Picture 6">
            <a:extLst>
              <a:ext uri="{FF2B5EF4-FFF2-40B4-BE49-F238E27FC236}">
                <a16:creationId xmlns:a16="http://schemas.microsoft.com/office/drawing/2014/main" id="{8250E076-38D0-A6ED-672D-976DADC7C12A}"/>
              </a:ext>
            </a:extLst>
          </p:cNvPr>
          <p:cNvPicPr>
            <a:picLocks noChangeAspect="1"/>
          </p:cNvPicPr>
          <p:nvPr/>
        </p:nvPicPr>
        <p:blipFill>
          <a:blip r:embed="rId2"/>
          <a:stretch>
            <a:fillRect/>
          </a:stretch>
        </p:blipFill>
        <p:spPr>
          <a:xfrm>
            <a:off x="9719286" y="315006"/>
            <a:ext cx="2124371" cy="1943371"/>
          </a:xfrm>
          <a:prstGeom prst="rect">
            <a:avLst/>
          </a:prstGeom>
        </p:spPr>
      </p:pic>
      <p:sp>
        <p:nvSpPr>
          <p:cNvPr id="8" name="object 3">
            <a:extLst>
              <a:ext uri="{FF2B5EF4-FFF2-40B4-BE49-F238E27FC236}">
                <a16:creationId xmlns:a16="http://schemas.microsoft.com/office/drawing/2014/main" id="{0536CD1B-8A39-0BAC-DB83-C43FE6ABAFCE}"/>
              </a:ext>
            </a:extLst>
          </p:cNvPr>
          <p:cNvSpPr txBox="1"/>
          <p:nvPr/>
        </p:nvSpPr>
        <p:spPr>
          <a:xfrm>
            <a:off x="280250" y="5955037"/>
            <a:ext cx="9406009" cy="473848"/>
          </a:xfrm>
          <a:prstGeom prst="rect">
            <a:avLst/>
          </a:prstGeom>
        </p:spPr>
        <p:txBody>
          <a:bodyPr vert="horz" wrap="square" lIns="0" tIns="12065" rIns="0" bIns="0" rtlCol="0">
            <a:spAutoFit/>
          </a:bodyPr>
          <a:lstStyle/>
          <a:p>
            <a:r>
              <a:rPr lang="en-US" sz="1000" dirty="0">
                <a:solidFill>
                  <a:schemeClr val="bg1"/>
                </a:solidFill>
                <a:effectLst/>
              </a:rPr>
              <a:t>Brownson, R. C., Colditz, G. A., Proctor, E. K.,  and Chambers, D. F. (Eds.). (2023). </a:t>
            </a:r>
            <a:r>
              <a:rPr lang="en-US" sz="1000" i="1" dirty="0">
                <a:solidFill>
                  <a:schemeClr val="bg1"/>
                </a:solidFill>
                <a:effectLst/>
              </a:rPr>
              <a:t>Dissemination and Implementation Research in Health: Translating Science to Practice</a:t>
            </a:r>
            <a:r>
              <a:rPr lang="en-US" sz="1000" dirty="0">
                <a:solidFill>
                  <a:schemeClr val="bg1"/>
                </a:solidFill>
                <a:effectLst/>
              </a:rPr>
              <a:t> (Third Edition,). Oxford University Press.</a:t>
            </a:r>
          </a:p>
          <a:p>
            <a:endParaRPr lang="en-US" sz="1000" dirty="0">
              <a:solidFill>
                <a:schemeClr val="bg1"/>
              </a:solidFill>
              <a:effectLst/>
            </a:endParaRPr>
          </a:p>
        </p:txBody>
      </p:sp>
    </p:spTree>
    <p:extLst>
      <p:ext uri="{BB962C8B-B14F-4D97-AF65-F5344CB8AC3E}">
        <p14:creationId xmlns:p14="http://schemas.microsoft.com/office/powerpoint/2010/main" val="378548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771C6-588F-8247-BCBD-8EB8455294CC}"/>
              </a:ext>
            </a:extLst>
          </p:cNvPr>
          <p:cNvSpPr>
            <a:spLocks noGrp="1"/>
          </p:cNvSpPr>
          <p:nvPr>
            <p:ph type="body" sz="quarter" idx="10"/>
          </p:nvPr>
        </p:nvSpPr>
        <p:spPr/>
        <p:txBody>
          <a:bodyPr/>
          <a:lstStyle/>
          <a:p>
            <a:r>
              <a:rPr lang="en-US" dirty="0"/>
              <a:t>Design</a:t>
            </a:r>
          </a:p>
        </p:txBody>
      </p:sp>
      <p:sp>
        <p:nvSpPr>
          <p:cNvPr id="3" name="Text Placeholder 2">
            <a:extLst>
              <a:ext uri="{FF2B5EF4-FFF2-40B4-BE49-F238E27FC236}">
                <a16:creationId xmlns:a16="http://schemas.microsoft.com/office/drawing/2014/main" id="{BA7D9055-4707-92F2-A7EE-BA7F098829F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5FCFA3A4-4550-396C-C316-EB0D220C5E95}"/>
              </a:ext>
            </a:extLst>
          </p:cNvPr>
          <p:cNvPicPr>
            <a:picLocks noChangeAspect="1"/>
          </p:cNvPicPr>
          <p:nvPr/>
        </p:nvPicPr>
        <p:blipFill>
          <a:blip r:embed="rId2"/>
          <a:stretch>
            <a:fillRect/>
          </a:stretch>
        </p:blipFill>
        <p:spPr>
          <a:xfrm>
            <a:off x="9738338" y="315006"/>
            <a:ext cx="2105319" cy="2715004"/>
          </a:xfrm>
          <a:prstGeom prst="rect">
            <a:avLst/>
          </a:prstGeom>
        </p:spPr>
      </p:pic>
      <p:sp>
        <p:nvSpPr>
          <p:cNvPr id="6" name="object 3">
            <a:extLst>
              <a:ext uri="{FF2B5EF4-FFF2-40B4-BE49-F238E27FC236}">
                <a16:creationId xmlns:a16="http://schemas.microsoft.com/office/drawing/2014/main" id="{D765C6DF-70B6-0CF0-5512-CA24BB09DEED}"/>
              </a:ext>
            </a:extLst>
          </p:cNvPr>
          <p:cNvSpPr txBox="1"/>
          <p:nvPr/>
        </p:nvSpPr>
        <p:spPr>
          <a:xfrm>
            <a:off x="305468" y="6063894"/>
            <a:ext cx="9406009" cy="473848"/>
          </a:xfrm>
          <a:prstGeom prst="rect">
            <a:avLst/>
          </a:prstGeom>
        </p:spPr>
        <p:txBody>
          <a:bodyPr vert="horz" wrap="square" lIns="0" tIns="12065" rIns="0" bIns="0" rtlCol="0">
            <a:spAutoFit/>
          </a:bodyPr>
          <a:lstStyle/>
          <a:p>
            <a:r>
              <a:rPr lang="en-US" sz="1000" dirty="0">
                <a:solidFill>
                  <a:schemeClr val="bg1"/>
                </a:solidFill>
                <a:effectLst/>
              </a:rPr>
              <a:t>Brownson, R. C., Colditz, G. A., Proctor, E. K.,  and Chambers, D. F. (Eds.). (2023). </a:t>
            </a:r>
            <a:r>
              <a:rPr lang="en-US" sz="1000" i="1" dirty="0">
                <a:solidFill>
                  <a:schemeClr val="bg1"/>
                </a:solidFill>
                <a:effectLst/>
              </a:rPr>
              <a:t>Dissemination and Implementation Research in Health: Translating Science to Practice</a:t>
            </a:r>
            <a:r>
              <a:rPr lang="en-US" sz="1000" dirty="0">
                <a:solidFill>
                  <a:schemeClr val="bg1"/>
                </a:solidFill>
                <a:effectLst/>
              </a:rPr>
              <a:t> (Third Edition,). Oxford University Press.</a:t>
            </a:r>
          </a:p>
          <a:p>
            <a:endParaRPr lang="en-US" sz="1000" dirty="0">
              <a:solidFill>
                <a:schemeClr val="bg1"/>
              </a:solidFill>
              <a:effectLst/>
            </a:endParaRPr>
          </a:p>
        </p:txBody>
      </p:sp>
      <p:sp>
        <p:nvSpPr>
          <p:cNvPr id="8" name="Text Placeholder 2">
            <a:extLst>
              <a:ext uri="{FF2B5EF4-FFF2-40B4-BE49-F238E27FC236}">
                <a16:creationId xmlns:a16="http://schemas.microsoft.com/office/drawing/2014/main" id="{200DBC6D-5607-A820-C472-B6B3F7DDDC43}"/>
              </a:ext>
            </a:extLst>
          </p:cNvPr>
          <p:cNvSpPr txBox="1">
            <a:spLocks/>
          </p:cNvSpPr>
          <p:nvPr/>
        </p:nvSpPr>
        <p:spPr>
          <a:xfrm>
            <a:off x="804863" y="1127011"/>
            <a:ext cx="9014998" cy="490537"/>
          </a:xfrm>
          <a:prstGeom prst="rect">
            <a:avLst/>
          </a:prstGeom>
        </p:spPr>
        <p:txBody>
          <a:bodyPr/>
          <a:lstStyle>
            <a:lvl1pPr marL="0" indent="0" algn="l" defTabSz="914400" rtl="0" eaLnBrk="1" latinLnBrk="0" hangingPunct="1">
              <a:lnSpc>
                <a:spcPct val="90000"/>
              </a:lnSpc>
              <a:spcBef>
                <a:spcPts val="1000"/>
              </a:spcBef>
              <a:buFont typeface="Arial"/>
              <a:buNone/>
              <a:defRPr sz="2800" b="1" kern="1200">
                <a:solidFill>
                  <a:schemeClr val="bg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80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40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Purpose:</a:t>
            </a:r>
          </a:p>
          <a:p>
            <a:pPr marL="457200" indent="-457200">
              <a:buFont typeface="Arial" panose="020B0604020202020204" pitchFamily="34" charset="0"/>
              <a:buChar char="•"/>
            </a:pPr>
            <a:r>
              <a:rPr lang="en-US" b="0" dirty="0"/>
              <a:t>Co-design products with partners that meet the needs and demands identified in the conceptualization phase</a:t>
            </a:r>
          </a:p>
          <a:p>
            <a:pPr marL="457200" indent="-457200">
              <a:buFont typeface="Arial" panose="020B0604020202020204" pitchFamily="34" charset="0"/>
              <a:buChar char="•"/>
            </a:pPr>
            <a:r>
              <a:rPr lang="en-US" b="0" dirty="0"/>
              <a:t>Create plans for active dissemination that align with the messaging, packaging, and distribution channels for intended audiences</a:t>
            </a:r>
          </a:p>
          <a:p>
            <a:r>
              <a:rPr lang="en-US" dirty="0"/>
              <a:t>How do we do this:</a:t>
            </a:r>
          </a:p>
          <a:p>
            <a:pPr marL="457200" indent="-457200">
              <a:buFont typeface="Arial" panose="020B0604020202020204" pitchFamily="34" charset="0"/>
              <a:buChar char="•"/>
            </a:pPr>
            <a:r>
              <a:rPr lang="en-US" b="0" dirty="0"/>
              <a:t>Information briefs, graphic design, infographics, interactive PDFs, websites, user-centered design and testing </a:t>
            </a:r>
          </a:p>
          <a:p>
            <a:endParaRPr lang="en-US" dirty="0"/>
          </a:p>
        </p:txBody>
      </p:sp>
    </p:spTree>
    <p:extLst>
      <p:ext uri="{BB962C8B-B14F-4D97-AF65-F5344CB8AC3E}">
        <p14:creationId xmlns:p14="http://schemas.microsoft.com/office/powerpoint/2010/main" val="24078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771C6-588F-8247-BCBD-8EB8455294CC}"/>
              </a:ext>
            </a:extLst>
          </p:cNvPr>
          <p:cNvSpPr>
            <a:spLocks noGrp="1"/>
          </p:cNvSpPr>
          <p:nvPr>
            <p:ph type="body" sz="quarter" idx="10"/>
          </p:nvPr>
        </p:nvSpPr>
        <p:spPr/>
        <p:txBody>
          <a:bodyPr/>
          <a:lstStyle/>
          <a:p>
            <a:r>
              <a:rPr lang="en-US" dirty="0"/>
              <a:t>Dissemination</a:t>
            </a:r>
          </a:p>
        </p:txBody>
      </p:sp>
      <p:sp>
        <p:nvSpPr>
          <p:cNvPr id="3" name="Text Placeholder 2">
            <a:extLst>
              <a:ext uri="{FF2B5EF4-FFF2-40B4-BE49-F238E27FC236}">
                <a16:creationId xmlns:a16="http://schemas.microsoft.com/office/drawing/2014/main" id="{BA7D9055-4707-92F2-A7EE-BA7F098829F6}"/>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0A96055C-09BB-0B84-19FF-D8D0D6E10960}"/>
              </a:ext>
            </a:extLst>
          </p:cNvPr>
          <p:cNvPicPr>
            <a:picLocks noChangeAspect="1"/>
          </p:cNvPicPr>
          <p:nvPr/>
        </p:nvPicPr>
        <p:blipFill>
          <a:blip r:embed="rId2"/>
          <a:stretch>
            <a:fillRect/>
          </a:stretch>
        </p:blipFill>
        <p:spPr>
          <a:xfrm>
            <a:off x="9709759" y="315006"/>
            <a:ext cx="2133898" cy="1981477"/>
          </a:xfrm>
          <a:prstGeom prst="rect">
            <a:avLst/>
          </a:prstGeom>
        </p:spPr>
      </p:pic>
      <p:sp>
        <p:nvSpPr>
          <p:cNvPr id="7" name="object 3">
            <a:extLst>
              <a:ext uri="{FF2B5EF4-FFF2-40B4-BE49-F238E27FC236}">
                <a16:creationId xmlns:a16="http://schemas.microsoft.com/office/drawing/2014/main" id="{6FCD866C-623D-4542-E853-D516FF6852E9}"/>
              </a:ext>
            </a:extLst>
          </p:cNvPr>
          <p:cNvSpPr txBox="1"/>
          <p:nvPr/>
        </p:nvSpPr>
        <p:spPr>
          <a:xfrm>
            <a:off x="280250" y="5955037"/>
            <a:ext cx="9406009" cy="473848"/>
          </a:xfrm>
          <a:prstGeom prst="rect">
            <a:avLst/>
          </a:prstGeom>
        </p:spPr>
        <p:txBody>
          <a:bodyPr vert="horz" wrap="square" lIns="0" tIns="12065" rIns="0" bIns="0" rtlCol="0">
            <a:spAutoFit/>
          </a:bodyPr>
          <a:lstStyle/>
          <a:p>
            <a:r>
              <a:rPr lang="en-US" sz="1000" dirty="0">
                <a:solidFill>
                  <a:schemeClr val="bg1"/>
                </a:solidFill>
                <a:effectLst/>
              </a:rPr>
              <a:t>Brownson, R. C., Colditz, G. A., Proctor, E. K.,  and Chambers, D. F. (Eds.). (2023). </a:t>
            </a:r>
            <a:r>
              <a:rPr lang="en-US" sz="1000" i="1" dirty="0">
                <a:solidFill>
                  <a:schemeClr val="bg1"/>
                </a:solidFill>
                <a:effectLst/>
              </a:rPr>
              <a:t>Dissemination and Implementation Research in Health: Translating Science to Practice</a:t>
            </a:r>
            <a:r>
              <a:rPr lang="en-US" sz="1000" dirty="0">
                <a:solidFill>
                  <a:schemeClr val="bg1"/>
                </a:solidFill>
                <a:effectLst/>
              </a:rPr>
              <a:t> (Third Edition,). Oxford University Press.</a:t>
            </a:r>
          </a:p>
          <a:p>
            <a:endParaRPr lang="en-US" sz="1000" dirty="0">
              <a:solidFill>
                <a:schemeClr val="bg1"/>
              </a:solidFill>
              <a:effectLst/>
            </a:endParaRPr>
          </a:p>
        </p:txBody>
      </p:sp>
      <p:sp>
        <p:nvSpPr>
          <p:cNvPr id="8" name="Text Placeholder 2">
            <a:extLst>
              <a:ext uri="{FF2B5EF4-FFF2-40B4-BE49-F238E27FC236}">
                <a16:creationId xmlns:a16="http://schemas.microsoft.com/office/drawing/2014/main" id="{7702910B-F3A1-9466-8124-53FDD0162C4B}"/>
              </a:ext>
            </a:extLst>
          </p:cNvPr>
          <p:cNvSpPr txBox="1">
            <a:spLocks/>
          </p:cNvSpPr>
          <p:nvPr/>
        </p:nvSpPr>
        <p:spPr>
          <a:xfrm>
            <a:off x="804863" y="1127011"/>
            <a:ext cx="9193902" cy="490537"/>
          </a:xfrm>
          <a:prstGeom prst="rect">
            <a:avLst/>
          </a:prstGeom>
        </p:spPr>
        <p:txBody>
          <a:bodyPr/>
          <a:lstStyle>
            <a:lvl1pPr marL="0" indent="0" algn="l" defTabSz="914400" rtl="0" eaLnBrk="1" latinLnBrk="0" hangingPunct="1">
              <a:lnSpc>
                <a:spcPct val="90000"/>
              </a:lnSpc>
              <a:spcBef>
                <a:spcPts val="1000"/>
              </a:spcBef>
              <a:buFont typeface="Arial"/>
              <a:buNone/>
              <a:defRPr sz="2800" b="1" kern="1200">
                <a:solidFill>
                  <a:schemeClr val="bg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80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40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Purpose:</a:t>
            </a:r>
          </a:p>
          <a:p>
            <a:pPr marL="457200" indent="-457200">
              <a:buFont typeface="Arial" panose="020B0604020202020204" pitchFamily="34" charset="0"/>
              <a:buChar char="•"/>
            </a:pPr>
            <a:r>
              <a:rPr lang="en-US" b="0" dirty="0"/>
              <a:t>Enact plans – from design phase – to disseminate products</a:t>
            </a:r>
          </a:p>
          <a:p>
            <a:pPr marL="457200" indent="-457200">
              <a:buFont typeface="Arial" panose="020B0604020202020204" pitchFamily="34" charset="0"/>
              <a:buChar char="•"/>
            </a:pPr>
            <a:r>
              <a:rPr lang="en-US" b="0" dirty="0"/>
              <a:t>Build capacity for equitable adoption and sustainment with intended audiences</a:t>
            </a:r>
          </a:p>
          <a:p>
            <a:endParaRPr lang="en-US" b="0" dirty="0"/>
          </a:p>
          <a:p>
            <a:r>
              <a:rPr lang="en-US" dirty="0"/>
              <a:t>How do we do this:</a:t>
            </a:r>
          </a:p>
          <a:p>
            <a:pPr marL="457200" indent="-457200">
              <a:buFont typeface="Arial" panose="020B0604020202020204" pitchFamily="34" charset="0"/>
              <a:buChar char="•"/>
            </a:pPr>
            <a:r>
              <a:rPr lang="en-US" b="0" dirty="0"/>
              <a:t>Launch websites, email, social media, mass media campaigns, QR codes, endorsements from experts</a:t>
            </a:r>
          </a:p>
          <a:p>
            <a:endParaRPr lang="en-US" dirty="0"/>
          </a:p>
        </p:txBody>
      </p:sp>
    </p:spTree>
    <p:extLst>
      <p:ext uri="{BB962C8B-B14F-4D97-AF65-F5344CB8AC3E}">
        <p14:creationId xmlns:p14="http://schemas.microsoft.com/office/powerpoint/2010/main" val="56838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771C6-588F-8247-BCBD-8EB8455294CC}"/>
              </a:ext>
            </a:extLst>
          </p:cNvPr>
          <p:cNvSpPr>
            <a:spLocks noGrp="1"/>
          </p:cNvSpPr>
          <p:nvPr>
            <p:ph type="body" sz="quarter" idx="10"/>
          </p:nvPr>
        </p:nvSpPr>
        <p:spPr/>
        <p:txBody>
          <a:bodyPr/>
          <a:lstStyle/>
          <a:p>
            <a:r>
              <a:rPr lang="en-US" dirty="0"/>
              <a:t>Impact</a:t>
            </a:r>
          </a:p>
        </p:txBody>
      </p:sp>
      <p:sp>
        <p:nvSpPr>
          <p:cNvPr id="3" name="Text Placeholder 2">
            <a:extLst>
              <a:ext uri="{FF2B5EF4-FFF2-40B4-BE49-F238E27FC236}">
                <a16:creationId xmlns:a16="http://schemas.microsoft.com/office/drawing/2014/main" id="{BA7D9055-4707-92F2-A7EE-BA7F098829F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423FB0F5-B660-D460-CC48-09CB4A6481FD}"/>
              </a:ext>
            </a:extLst>
          </p:cNvPr>
          <p:cNvPicPr>
            <a:picLocks noChangeAspect="1"/>
          </p:cNvPicPr>
          <p:nvPr/>
        </p:nvPicPr>
        <p:blipFill>
          <a:blip r:embed="rId2"/>
          <a:stretch>
            <a:fillRect/>
          </a:stretch>
        </p:blipFill>
        <p:spPr>
          <a:xfrm>
            <a:off x="9709759" y="315006"/>
            <a:ext cx="2133898" cy="2791215"/>
          </a:xfrm>
          <a:prstGeom prst="rect">
            <a:avLst/>
          </a:prstGeom>
        </p:spPr>
      </p:pic>
      <p:sp>
        <p:nvSpPr>
          <p:cNvPr id="7" name="object 3">
            <a:extLst>
              <a:ext uri="{FF2B5EF4-FFF2-40B4-BE49-F238E27FC236}">
                <a16:creationId xmlns:a16="http://schemas.microsoft.com/office/drawing/2014/main" id="{9D78D69E-4B06-E8FD-48DE-C4687945A9B8}"/>
              </a:ext>
            </a:extLst>
          </p:cNvPr>
          <p:cNvSpPr txBox="1"/>
          <p:nvPr/>
        </p:nvSpPr>
        <p:spPr>
          <a:xfrm>
            <a:off x="280250" y="6094183"/>
            <a:ext cx="10831698" cy="319959"/>
          </a:xfrm>
          <a:prstGeom prst="rect">
            <a:avLst/>
          </a:prstGeom>
        </p:spPr>
        <p:txBody>
          <a:bodyPr vert="horz" wrap="square" lIns="0" tIns="12065" rIns="0" bIns="0" rtlCol="0">
            <a:spAutoFit/>
          </a:bodyPr>
          <a:lstStyle/>
          <a:p>
            <a:r>
              <a:rPr lang="en-US" sz="1000" dirty="0">
                <a:solidFill>
                  <a:schemeClr val="bg1"/>
                </a:solidFill>
                <a:effectLst/>
              </a:rPr>
              <a:t>Brownson, R. C., Colditz, G. A., Proctor, E. K.,  and Chambers, D. F. (Eds.). (2023). </a:t>
            </a:r>
            <a:r>
              <a:rPr lang="en-US" sz="1000" i="1" dirty="0">
                <a:solidFill>
                  <a:schemeClr val="bg1"/>
                </a:solidFill>
                <a:effectLst/>
              </a:rPr>
              <a:t>Dissemination and Implementation Research in Health: Translating Science to Practice</a:t>
            </a:r>
            <a:r>
              <a:rPr lang="en-US" sz="1000" dirty="0">
                <a:solidFill>
                  <a:schemeClr val="bg1"/>
                </a:solidFill>
                <a:effectLst/>
              </a:rPr>
              <a:t> (Third Edition,). Oxford University Press.</a:t>
            </a:r>
          </a:p>
          <a:p>
            <a:endParaRPr lang="en-US" sz="1000" dirty="0">
              <a:solidFill>
                <a:schemeClr val="bg1"/>
              </a:solidFill>
              <a:effectLst/>
            </a:endParaRPr>
          </a:p>
        </p:txBody>
      </p:sp>
      <p:sp>
        <p:nvSpPr>
          <p:cNvPr id="8" name="Text Placeholder 2">
            <a:extLst>
              <a:ext uri="{FF2B5EF4-FFF2-40B4-BE49-F238E27FC236}">
                <a16:creationId xmlns:a16="http://schemas.microsoft.com/office/drawing/2014/main" id="{C54CDF50-BBF3-1A2B-7A87-5F739BCB8BE8}"/>
              </a:ext>
            </a:extLst>
          </p:cNvPr>
          <p:cNvSpPr txBox="1">
            <a:spLocks/>
          </p:cNvSpPr>
          <p:nvPr/>
        </p:nvSpPr>
        <p:spPr>
          <a:xfrm>
            <a:off x="804863" y="1127011"/>
            <a:ext cx="8975241" cy="490537"/>
          </a:xfrm>
          <a:prstGeom prst="rect">
            <a:avLst/>
          </a:prstGeom>
        </p:spPr>
        <p:txBody>
          <a:bodyPr/>
          <a:lstStyle>
            <a:lvl1pPr marL="0" indent="0" algn="l" defTabSz="914400" rtl="0" eaLnBrk="1" latinLnBrk="0" hangingPunct="1">
              <a:lnSpc>
                <a:spcPct val="90000"/>
              </a:lnSpc>
              <a:spcBef>
                <a:spcPts val="1000"/>
              </a:spcBef>
              <a:buFont typeface="Arial"/>
              <a:buNone/>
              <a:defRPr sz="2800" b="1" kern="1200">
                <a:solidFill>
                  <a:schemeClr val="bg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80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40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Purpose:</a:t>
            </a:r>
          </a:p>
          <a:p>
            <a:pPr marL="457200" indent="-457200">
              <a:buFont typeface="Arial" panose="020B0604020202020204" pitchFamily="34" charset="0"/>
              <a:buChar char="•"/>
            </a:pPr>
            <a:r>
              <a:rPr lang="en-US" b="0" dirty="0"/>
              <a:t>Demonstrate measurable impact of dissemination products to improve care quality</a:t>
            </a:r>
          </a:p>
          <a:p>
            <a:pPr marL="457200" indent="-457200">
              <a:buFont typeface="Arial" panose="020B0604020202020204" pitchFamily="34" charset="0"/>
              <a:buChar char="•"/>
            </a:pPr>
            <a:r>
              <a:rPr lang="en-US" b="0" dirty="0"/>
              <a:t>Adapt products iteratively to fit real-world context and the evolving needs of target audiences</a:t>
            </a:r>
          </a:p>
          <a:p>
            <a:r>
              <a:rPr lang="en-US" dirty="0"/>
              <a:t>How do we do this:</a:t>
            </a:r>
          </a:p>
          <a:p>
            <a:pPr marL="457200" indent="-457200">
              <a:buFont typeface="Arial" panose="020B0604020202020204" pitchFamily="34" charset="0"/>
              <a:buChar char="•"/>
            </a:pPr>
            <a:r>
              <a:rPr lang="en-US" b="0" dirty="0"/>
              <a:t>Website metrics (e.g., downloads, access counts), self-report measures, observational analyses, administrative data analysis, electronic health record data analysis </a:t>
            </a:r>
          </a:p>
          <a:p>
            <a:endParaRPr lang="en-US" dirty="0"/>
          </a:p>
        </p:txBody>
      </p:sp>
    </p:spTree>
    <p:extLst>
      <p:ext uri="{BB962C8B-B14F-4D97-AF65-F5344CB8AC3E}">
        <p14:creationId xmlns:p14="http://schemas.microsoft.com/office/powerpoint/2010/main" val="146472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771C6-588F-8247-BCBD-8EB8455294CC}"/>
              </a:ext>
            </a:extLst>
          </p:cNvPr>
          <p:cNvSpPr>
            <a:spLocks noGrp="1"/>
          </p:cNvSpPr>
          <p:nvPr>
            <p:ph type="body" sz="quarter" idx="10"/>
          </p:nvPr>
        </p:nvSpPr>
        <p:spPr/>
        <p:txBody>
          <a:bodyPr/>
          <a:lstStyle/>
          <a:p>
            <a:r>
              <a:rPr lang="en-US" dirty="0"/>
              <a:t>Impact</a:t>
            </a:r>
          </a:p>
        </p:txBody>
      </p:sp>
      <p:sp>
        <p:nvSpPr>
          <p:cNvPr id="3" name="Text Placeholder 2">
            <a:extLst>
              <a:ext uri="{FF2B5EF4-FFF2-40B4-BE49-F238E27FC236}">
                <a16:creationId xmlns:a16="http://schemas.microsoft.com/office/drawing/2014/main" id="{BA7D9055-4707-92F2-A7EE-BA7F098829F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423FB0F5-B660-D460-CC48-09CB4A6481FD}"/>
              </a:ext>
            </a:extLst>
          </p:cNvPr>
          <p:cNvPicPr>
            <a:picLocks noChangeAspect="1"/>
          </p:cNvPicPr>
          <p:nvPr/>
        </p:nvPicPr>
        <p:blipFill>
          <a:blip r:embed="rId2"/>
          <a:stretch>
            <a:fillRect/>
          </a:stretch>
        </p:blipFill>
        <p:spPr>
          <a:xfrm>
            <a:off x="9709759" y="315006"/>
            <a:ext cx="2133898" cy="2791215"/>
          </a:xfrm>
          <a:prstGeom prst="rect">
            <a:avLst/>
          </a:prstGeom>
        </p:spPr>
      </p:pic>
      <p:sp>
        <p:nvSpPr>
          <p:cNvPr id="7" name="object 3">
            <a:extLst>
              <a:ext uri="{FF2B5EF4-FFF2-40B4-BE49-F238E27FC236}">
                <a16:creationId xmlns:a16="http://schemas.microsoft.com/office/drawing/2014/main" id="{9D78D69E-4B06-E8FD-48DE-C4687945A9B8}"/>
              </a:ext>
            </a:extLst>
          </p:cNvPr>
          <p:cNvSpPr txBox="1"/>
          <p:nvPr/>
        </p:nvSpPr>
        <p:spPr>
          <a:xfrm>
            <a:off x="280250" y="6114061"/>
            <a:ext cx="10126020" cy="319959"/>
          </a:xfrm>
          <a:prstGeom prst="rect">
            <a:avLst/>
          </a:prstGeom>
        </p:spPr>
        <p:txBody>
          <a:bodyPr vert="horz" wrap="square" lIns="0" tIns="12065" rIns="0" bIns="0" rtlCol="0">
            <a:spAutoFit/>
          </a:bodyPr>
          <a:lstStyle/>
          <a:p>
            <a:r>
              <a:rPr lang="en-US" sz="1000" dirty="0">
                <a:solidFill>
                  <a:schemeClr val="bg1"/>
                </a:solidFill>
                <a:effectLst/>
              </a:rPr>
              <a:t>Society for Implementation Research Collaboration (2024). Instrument review project. Accessed from: https://societyforimplementationresearchcollaboration.org/sirc-instrument-project/</a:t>
            </a:r>
          </a:p>
          <a:p>
            <a:endParaRPr lang="en-US" sz="1000" dirty="0">
              <a:solidFill>
                <a:schemeClr val="bg1"/>
              </a:solidFill>
              <a:effectLst/>
            </a:endParaRPr>
          </a:p>
        </p:txBody>
      </p:sp>
      <p:sp>
        <p:nvSpPr>
          <p:cNvPr id="8" name="Text Placeholder 2">
            <a:extLst>
              <a:ext uri="{FF2B5EF4-FFF2-40B4-BE49-F238E27FC236}">
                <a16:creationId xmlns:a16="http://schemas.microsoft.com/office/drawing/2014/main" id="{C54CDF50-BBF3-1A2B-7A87-5F739BCB8BE8}"/>
              </a:ext>
            </a:extLst>
          </p:cNvPr>
          <p:cNvSpPr txBox="1">
            <a:spLocks/>
          </p:cNvSpPr>
          <p:nvPr/>
        </p:nvSpPr>
        <p:spPr>
          <a:xfrm>
            <a:off x="804863" y="1127011"/>
            <a:ext cx="8975241" cy="490537"/>
          </a:xfrm>
          <a:prstGeom prst="rect">
            <a:avLst/>
          </a:prstGeom>
        </p:spPr>
        <p:txBody>
          <a:bodyPr/>
          <a:lstStyle>
            <a:lvl1pPr marL="0" indent="0" algn="l" defTabSz="914400" rtl="0" eaLnBrk="1" latinLnBrk="0" hangingPunct="1">
              <a:lnSpc>
                <a:spcPct val="90000"/>
              </a:lnSpc>
              <a:spcBef>
                <a:spcPts val="1000"/>
              </a:spcBef>
              <a:buFont typeface="Arial"/>
              <a:buNone/>
              <a:defRPr sz="2800" b="1" kern="1200">
                <a:solidFill>
                  <a:schemeClr val="bg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80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40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0" dirty="0"/>
              <a:t>Measurement tools:</a:t>
            </a:r>
          </a:p>
          <a:p>
            <a:pPr marL="457200" indent="-457200">
              <a:buFont typeface="Arial" panose="020B0604020202020204" pitchFamily="34" charset="0"/>
              <a:buChar char="•"/>
            </a:pPr>
            <a:r>
              <a:rPr lang="en-US" b="0" dirty="0"/>
              <a:t>Acceptability of Intervention Measure</a:t>
            </a:r>
          </a:p>
          <a:p>
            <a:pPr marL="457200" indent="-457200">
              <a:buFont typeface="Arial" panose="020B0604020202020204" pitchFamily="34" charset="0"/>
              <a:buChar char="•"/>
            </a:pPr>
            <a:r>
              <a:rPr lang="en-US" b="0" dirty="0"/>
              <a:t>Feasibility of Intervention Measure</a:t>
            </a:r>
          </a:p>
          <a:p>
            <a:pPr marL="457200" indent="-457200">
              <a:buFont typeface="Arial" panose="020B0604020202020204" pitchFamily="34" charset="0"/>
              <a:buChar char="•"/>
            </a:pPr>
            <a:r>
              <a:rPr lang="en-US" b="0" dirty="0"/>
              <a:t>Appropriateness of Intervention Measure</a:t>
            </a:r>
          </a:p>
          <a:p>
            <a:pPr marL="457200" indent="-457200">
              <a:buFont typeface="Arial" panose="020B0604020202020204" pitchFamily="34" charset="0"/>
              <a:buChar char="•"/>
            </a:pPr>
            <a:r>
              <a:rPr lang="en-US" b="0" dirty="0"/>
              <a:t>Evidence-Based Practice Attitudes Scale</a:t>
            </a:r>
          </a:p>
          <a:p>
            <a:pPr marL="457200" indent="-457200">
              <a:buFont typeface="Arial" panose="020B0604020202020204" pitchFamily="34" charset="0"/>
              <a:buChar char="•"/>
            </a:pPr>
            <a:r>
              <a:rPr lang="en-US" b="0" dirty="0"/>
              <a:t>Program Sustainability Tool</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63354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endParaRPr lang="en-US"/>
          </a:p>
        </p:txBody>
      </p:sp>
      <p:sp>
        <p:nvSpPr>
          <p:cNvPr id="5" name="object 5"/>
          <p:cNvSpPr txBox="1">
            <a:spLocks noGrp="1"/>
          </p:cNvSpPr>
          <p:nvPr>
            <p:ph type="body" idx="4294967295"/>
          </p:nvPr>
        </p:nvSpPr>
        <p:spPr>
          <a:xfrm>
            <a:off x="0" y="2766032"/>
            <a:ext cx="12192000" cy="1377941"/>
          </a:xfrm>
          <a:prstGeom prst="rect">
            <a:avLst/>
          </a:prstGeom>
          <a:solidFill>
            <a:schemeClr val="tx1"/>
          </a:solidFill>
        </p:spPr>
        <p:txBody>
          <a:bodyPr vert="horz" wrap="square" lIns="0" tIns="13335" rIns="0" bIns="0" rtlCol="0" anchor="b">
            <a:spAutoFit/>
          </a:bodyPr>
          <a:lstStyle/>
          <a:p>
            <a:pPr marL="0" marR="5080" indent="0" algn="ctr">
              <a:lnSpc>
                <a:spcPct val="100000"/>
              </a:lnSpc>
              <a:spcBef>
                <a:spcPts val="105"/>
              </a:spcBef>
              <a:buNone/>
            </a:pPr>
            <a:endParaRPr lang="en-US" sz="2500" dirty="0">
              <a:solidFill>
                <a:schemeClr val="bg1"/>
              </a:solidFill>
            </a:endParaRPr>
          </a:p>
          <a:p>
            <a:pPr marL="0" marR="5080" indent="0" algn="ctr">
              <a:lnSpc>
                <a:spcPct val="100000"/>
              </a:lnSpc>
              <a:spcBef>
                <a:spcPts val="105"/>
              </a:spcBef>
              <a:buNone/>
            </a:pPr>
            <a:r>
              <a:rPr lang="en-US" sz="3700" i="1" dirty="0">
                <a:solidFill>
                  <a:schemeClr val="bg1"/>
                </a:solidFill>
              </a:rPr>
              <a:t>Designing for Dissemination: Stroke Rehab Case Example</a:t>
            </a:r>
          </a:p>
          <a:p>
            <a:pPr marL="0" marR="5080" indent="0" algn="ctr">
              <a:lnSpc>
                <a:spcPct val="100000"/>
              </a:lnSpc>
              <a:spcBef>
                <a:spcPts val="105"/>
              </a:spcBef>
              <a:buNone/>
            </a:pPr>
            <a:endParaRPr lang="en-US" sz="2500" dirty="0">
              <a:solidFill>
                <a:schemeClr val="bg1"/>
              </a:solidFill>
            </a:endParaRPr>
          </a:p>
        </p:txBody>
      </p:sp>
      <p:sp>
        <p:nvSpPr>
          <p:cNvPr id="2" name="Text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50454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graphicFrame>
        <p:nvGraphicFramePr>
          <p:cNvPr id="4" name="Content Placeholder 3"/>
          <p:cNvGraphicFramePr>
            <a:graphicFrameLocks/>
          </p:cNvGraphicFramePr>
          <p:nvPr/>
        </p:nvGraphicFramePr>
        <p:xfrm>
          <a:off x="804863" y="670560"/>
          <a:ext cx="9215250" cy="5053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773886" y="4798454"/>
            <a:ext cx="3418114" cy="646331"/>
          </a:xfrm>
          <a:prstGeom prst="rect">
            <a:avLst/>
          </a:prstGeom>
          <a:noFill/>
        </p:spPr>
        <p:txBody>
          <a:bodyPr wrap="square" rtlCol="0">
            <a:spAutoFit/>
          </a:bodyPr>
          <a:lstStyle/>
          <a:p>
            <a:r>
              <a:rPr lang="en-US" dirty="0">
                <a:solidFill>
                  <a:schemeClr val="bg1"/>
                </a:solidFill>
              </a:rPr>
              <a:t>Fugl-Meyer Assessment-UE: 5.0%</a:t>
            </a:r>
          </a:p>
          <a:p>
            <a:r>
              <a:rPr lang="en-US" dirty="0">
                <a:solidFill>
                  <a:schemeClr val="bg1"/>
                </a:solidFill>
              </a:rPr>
              <a:t>Action Research Arm Test: 2.5%</a:t>
            </a:r>
          </a:p>
        </p:txBody>
      </p:sp>
      <p:sp>
        <p:nvSpPr>
          <p:cNvPr id="5" name="Right Arrow 4"/>
          <p:cNvSpPr/>
          <p:nvPr/>
        </p:nvSpPr>
        <p:spPr>
          <a:xfrm>
            <a:off x="7912360" y="5028313"/>
            <a:ext cx="783771" cy="18661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13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a:xfrm>
            <a:off x="804863" y="936250"/>
            <a:ext cx="11038794" cy="490537"/>
          </a:xfrm>
        </p:spPr>
        <p:txBody>
          <a:bodyPr/>
          <a:lstStyle/>
          <a:p>
            <a:endParaRPr lang="en-US" b="0" dirty="0"/>
          </a:p>
          <a:p>
            <a:pPr marL="457200" indent="-457200">
              <a:buFont typeface="Arial" panose="020B0604020202020204" pitchFamily="34" charset="0"/>
              <a:buChar char="•"/>
            </a:pPr>
            <a:r>
              <a:rPr lang="en-US" b="0" u="sng" dirty="0"/>
              <a:t>Study purpose</a:t>
            </a:r>
            <a:r>
              <a:rPr lang="en-US" b="0" dirty="0"/>
              <a:t>: To increase practitioners’ </a:t>
            </a:r>
            <a:r>
              <a:rPr lang="en-US" i="1" dirty="0"/>
              <a:t>adoption</a:t>
            </a:r>
            <a:r>
              <a:rPr lang="en-US" b="0" dirty="0"/>
              <a:t> of the Fugl-Meyer Assessment-UE and the Action Research Arm Test across the stroke care continuum</a:t>
            </a:r>
          </a:p>
          <a:p>
            <a:pPr marL="914400" lvl="1" indent="-457200">
              <a:buFont typeface="Arial" panose="020B0604020202020204" pitchFamily="34" charset="0"/>
              <a:buChar char="•"/>
            </a:pPr>
            <a:r>
              <a:rPr lang="en-US" b="0" dirty="0">
                <a:solidFill>
                  <a:schemeClr val="bg1"/>
                </a:solidFill>
              </a:rPr>
              <a:t>Design a package of dissemination strategies for OT pra</a:t>
            </a:r>
            <a:r>
              <a:rPr lang="en-US" dirty="0">
                <a:solidFill>
                  <a:schemeClr val="bg1"/>
                </a:solidFill>
              </a:rPr>
              <a:t>ctitioners</a:t>
            </a:r>
            <a:endParaRPr lang="en-US" b="0" dirty="0">
              <a:solidFill>
                <a:schemeClr val="bg1"/>
              </a:solidFill>
            </a:endParaRPr>
          </a:p>
          <a:p>
            <a:pPr algn="ctr"/>
            <a:endParaRPr lang="en-US" b="0" i="1" dirty="0"/>
          </a:p>
          <a:p>
            <a:pPr algn="ctr"/>
            <a:r>
              <a:rPr lang="en-US" b="0" i="1" dirty="0">
                <a:solidFill>
                  <a:schemeClr val="bg1"/>
                </a:solidFill>
              </a:rPr>
              <a:t>WHAT STRATEGIES?</a:t>
            </a:r>
          </a:p>
        </p:txBody>
      </p:sp>
      <p:sp>
        <p:nvSpPr>
          <p:cNvPr id="4" name="TextBox 3"/>
          <p:cNvSpPr txBox="1"/>
          <p:nvPr/>
        </p:nvSpPr>
        <p:spPr>
          <a:xfrm>
            <a:off x="1080456" y="5574268"/>
            <a:ext cx="10487608" cy="369332"/>
          </a:xfrm>
          <a:prstGeom prst="rect">
            <a:avLst/>
          </a:prstGeom>
          <a:noFill/>
        </p:spPr>
        <p:txBody>
          <a:bodyPr wrap="square" rtlCol="0">
            <a:spAutoFit/>
          </a:bodyPr>
          <a:lstStyle/>
          <a:p>
            <a:pPr algn="ctr"/>
            <a:r>
              <a:rPr lang="en-US" dirty="0">
                <a:solidFill>
                  <a:schemeClr val="bg1"/>
                </a:solidFill>
              </a:rPr>
              <a:t>American Occupational Therapy Foundation, Implementation Research Grant #AOTFIR21JUCKETT</a:t>
            </a:r>
          </a:p>
        </p:txBody>
      </p:sp>
      <p:sp>
        <p:nvSpPr>
          <p:cNvPr id="7" name="object 3">
            <a:extLst>
              <a:ext uri="{FF2B5EF4-FFF2-40B4-BE49-F238E27FC236}">
                <a16:creationId xmlns:a16="http://schemas.microsoft.com/office/drawing/2014/main" id="{90EA2B09-0244-4D6B-F1AE-EA7885A75FE8}"/>
              </a:ext>
            </a:extLst>
          </p:cNvPr>
          <p:cNvSpPr txBox="1"/>
          <p:nvPr/>
        </p:nvSpPr>
        <p:spPr>
          <a:xfrm>
            <a:off x="305468" y="6063894"/>
            <a:ext cx="9406009" cy="473848"/>
          </a:xfrm>
          <a:prstGeom prst="rect">
            <a:avLst/>
          </a:prstGeom>
        </p:spPr>
        <p:txBody>
          <a:bodyPr vert="horz" wrap="square" lIns="0" tIns="12065" rIns="0" bIns="0" rtlCol="0">
            <a:spAutoFit/>
          </a:bodyPr>
          <a:lstStyle/>
          <a:p>
            <a:r>
              <a:rPr lang="en-US" sz="1000" dirty="0">
                <a:solidFill>
                  <a:schemeClr val="bg1"/>
                </a:solidFill>
                <a:effectLst/>
              </a:rPr>
              <a:t>Juckett, L. A., Wengerd, L. R., Banhos, M., &amp; Darragh, A. R. (2022). Conducting Implementation Research in Stroke Rehabilitation: A Case Example and Considerations for Study Design. </a:t>
            </a:r>
            <a:r>
              <a:rPr lang="en-US" sz="1000" i="1" dirty="0">
                <a:solidFill>
                  <a:schemeClr val="bg1"/>
                </a:solidFill>
                <a:effectLst/>
              </a:rPr>
              <a:t>Neurorehabilitation and Neural Repair</a:t>
            </a:r>
            <a:r>
              <a:rPr lang="en-US" sz="1000" dirty="0">
                <a:solidFill>
                  <a:schemeClr val="bg1"/>
                </a:solidFill>
                <a:effectLst/>
              </a:rPr>
              <a:t>, </a:t>
            </a:r>
            <a:r>
              <a:rPr lang="en-US" sz="1000" i="1" dirty="0">
                <a:solidFill>
                  <a:schemeClr val="bg1"/>
                </a:solidFill>
                <a:effectLst/>
              </a:rPr>
              <a:t>36</a:t>
            </a:r>
            <a:r>
              <a:rPr lang="en-US" sz="1000" dirty="0">
                <a:solidFill>
                  <a:schemeClr val="bg1"/>
                </a:solidFill>
                <a:effectLst/>
              </a:rPr>
              <a:t>(12), 770–776. </a:t>
            </a:r>
            <a:r>
              <a:rPr lang="en-US" sz="1000" dirty="0">
                <a:solidFill>
                  <a:schemeClr val="bg1"/>
                </a:solidFill>
                <a:effectLst/>
                <a:hlinkClick r:id="rId2">
                  <a:extLst>
                    <a:ext uri="{A12FA001-AC4F-418D-AE19-62706E023703}">
                      <ahyp:hlinkClr xmlns:ahyp="http://schemas.microsoft.com/office/drawing/2018/hyperlinkcolor" val="tx"/>
                    </a:ext>
                  </a:extLst>
                </a:hlinkClick>
              </a:rPr>
              <a:t>https://doi.org/10.1177/15459683221138747</a:t>
            </a:r>
            <a:endParaRPr lang="en-US" sz="1000" dirty="0">
              <a:solidFill>
                <a:schemeClr val="bg1"/>
              </a:solidFill>
              <a:effectLst/>
            </a:endParaRPr>
          </a:p>
          <a:p>
            <a:endParaRPr lang="en-US" sz="1000" dirty="0">
              <a:solidFill>
                <a:schemeClr val="bg1"/>
              </a:solidFill>
              <a:effectLst/>
            </a:endParaRPr>
          </a:p>
        </p:txBody>
      </p:sp>
    </p:spTree>
    <p:extLst>
      <p:ext uri="{BB962C8B-B14F-4D97-AF65-F5344CB8AC3E}">
        <p14:creationId xmlns:p14="http://schemas.microsoft.com/office/powerpoint/2010/main" val="267043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C2E450-C54F-C7EE-5751-FE7BAEB687FD}"/>
              </a:ext>
            </a:extLst>
          </p:cNvPr>
          <p:cNvSpPr>
            <a:spLocks noGrp="1"/>
          </p:cNvSpPr>
          <p:nvPr>
            <p:ph type="body" sz="quarter" idx="10"/>
          </p:nvPr>
        </p:nvSpPr>
        <p:spPr/>
        <p:txBody>
          <a:bodyPr/>
          <a:lstStyle/>
          <a:p>
            <a:r>
              <a:rPr lang="en-US" dirty="0"/>
              <a:t>Designing for dissemination</a:t>
            </a:r>
          </a:p>
        </p:txBody>
      </p:sp>
      <p:sp>
        <p:nvSpPr>
          <p:cNvPr id="3" name="Text Placeholder 2">
            <a:extLst>
              <a:ext uri="{FF2B5EF4-FFF2-40B4-BE49-F238E27FC236}">
                <a16:creationId xmlns:a16="http://schemas.microsoft.com/office/drawing/2014/main" id="{0506E691-9D35-6C10-2936-0938D0257872}"/>
              </a:ext>
            </a:extLst>
          </p:cNvPr>
          <p:cNvSpPr>
            <a:spLocks noGrp="1"/>
          </p:cNvSpPr>
          <p:nvPr>
            <p:ph type="body" sz="quarter" idx="11"/>
          </p:nvPr>
        </p:nvSpPr>
        <p:spPr/>
        <p:txBody>
          <a:bodyPr/>
          <a:lstStyle/>
          <a:p>
            <a:endParaRPr lang="en-US"/>
          </a:p>
        </p:txBody>
      </p:sp>
      <p:graphicFrame>
        <p:nvGraphicFramePr>
          <p:cNvPr id="4" name="Diagram 3">
            <a:extLst>
              <a:ext uri="{FF2B5EF4-FFF2-40B4-BE49-F238E27FC236}">
                <a16:creationId xmlns:a16="http://schemas.microsoft.com/office/drawing/2014/main" id="{E1B1FE3E-15FE-E399-13AB-3FC0D9948619}"/>
              </a:ext>
            </a:extLst>
          </p:cNvPr>
          <p:cNvGraphicFramePr/>
          <p:nvPr/>
        </p:nvGraphicFramePr>
        <p:xfrm>
          <a:off x="1108765" y="404660"/>
          <a:ext cx="9974470"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ect 3">
            <a:extLst>
              <a:ext uri="{FF2B5EF4-FFF2-40B4-BE49-F238E27FC236}">
                <a16:creationId xmlns:a16="http://schemas.microsoft.com/office/drawing/2014/main" id="{7910FF80-513B-426B-A5A0-1E05C300C3A2}"/>
              </a:ext>
            </a:extLst>
          </p:cNvPr>
          <p:cNvSpPr txBox="1"/>
          <p:nvPr/>
        </p:nvSpPr>
        <p:spPr>
          <a:xfrm>
            <a:off x="546064" y="5994560"/>
            <a:ext cx="9406009" cy="319959"/>
          </a:xfrm>
          <a:prstGeom prst="rect">
            <a:avLst/>
          </a:prstGeom>
        </p:spPr>
        <p:txBody>
          <a:bodyPr vert="horz" wrap="square" lIns="0" tIns="12065" rIns="0" bIns="0" rtlCol="0">
            <a:spAutoFit/>
          </a:bodyPr>
          <a:lstStyle/>
          <a:p>
            <a:r>
              <a:rPr lang="en-US" sz="1000" dirty="0">
                <a:solidFill>
                  <a:schemeClr val="bg1"/>
                </a:solidFill>
                <a:effectLst/>
              </a:rPr>
              <a:t>Kwan, B. M., Brownson, R. C., Glasgow, R. E., </a:t>
            </a:r>
            <a:r>
              <a:rPr lang="en-US" sz="1000" dirty="0" err="1">
                <a:solidFill>
                  <a:schemeClr val="bg1"/>
                </a:solidFill>
                <a:effectLst/>
              </a:rPr>
              <a:t>Morrato</a:t>
            </a:r>
            <a:r>
              <a:rPr lang="en-US" sz="1000" dirty="0">
                <a:solidFill>
                  <a:schemeClr val="bg1"/>
                </a:solidFill>
                <a:effectLst/>
              </a:rPr>
              <a:t>, E. H., &amp; Luke, D. A. (2022). Designing for Dissemination and Sustainability to Promote Equitable Impacts on Health. </a:t>
            </a:r>
            <a:r>
              <a:rPr lang="en-US" sz="1000" i="1" dirty="0">
                <a:solidFill>
                  <a:schemeClr val="bg1"/>
                </a:solidFill>
                <a:effectLst/>
              </a:rPr>
              <a:t>Annual Review of Public Health</a:t>
            </a:r>
            <a:r>
              <a:rPr lang="en-US" sz="1000" dirty="0">
                <a:solidFill>
                  <a:schemeClr val="bg1"/>
                </a:solidFill>
                <a:effectLst/>
              </a:rPr>
              <a:t>, </a:t>
            </a:r>
            <a:r>
              <a:rPr lang="en-US" sz="1000" i="1" dirty="0">
                <a:solidFill>
                  <a:schemeClr val="bg1"/>
                </a:solidFill>
                <a:effectLst/>
              </a:rPr>
              <a:t>43</a:t>
            </a:r>
            <a:r>
              <a:rPr lang="en-US" sz="1000" dirty="0">
                <a:solidFill>
                  <a:schemeClr val="bg1"/>
                </a:solidFill>
                <a:effectLst/>
              </a:rPr>
              <a:t>, 331–353. </a:t>
            </a:r>
            <a:r>
              <a:rPr lang="en-US" sz="1000" dirty="0">
                <a:solidFill>
                  <a:schemeClr val="bg1"/>
                </a:solidFill>
                <a:effectLst/>
                <a:hlinkClick r:id="rId7">
                  <a:extLst>
                    <a:ext uri="{A12FA001-AC4F-418D-AE19-62706E023703}">
                      <ahyp:hlinkClr xmlns:ahyp="http://schemas.microsoft.com/office/drawing/2018/hyperlinkcolor" val="tx"/>
                    </a:ext>
                  </a:extLst>
                </a:hlinkClick>
              </a:rPr>
              <a:t>https://doi.org/10.1146/annurev-publhealth-052220-112457</a:t>
            </a:r>
            <a:endParaRPr lang="en-US" sz="1000" dirty="0">
              <a:solidFill>
                <a:schemeClr val="bg1"/>
              </a:solidFill>
              <a:effectLst/>
            </a:endParaRPr>
          </a:p>
        </p:txBody>
      </p:sp>
    </p:spTree>
    <p:extLst>
      <p:ext uri="{BB962C8B-B14F-4D97-AF65-F5344CB8AC3E}">
        <p14:creationId xmlns:p14="http://schemas.microsoft.com/office/powerpoint/2010/main" val="2839747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771C6-588F-8247-BCBD-8EB8455294CC}"/>
              </a:ext>
            </a:extLst>
          </p:cNvPr>
          <p:cNvSpPr>
            <a:spLocks noGrp="1"/>
          </p:cNvSpPr>
          <p:nvPr>
            <p:ph type="body" sz="quarter" idx="10"/>
          </p:nvPr>
        </p:nvSpPr>
        <p:spPr/>
        <p:txBody>
          <a:bodyPr/>
          <a:lstStyle/>
          <a:p>
            <a:r>
              <a:rPr lang="en-US" dirty="0"/>
              <a:t>Conceptualization</a:t>
            </a:r>
          </a:p>
        </p:txBody>
      </p:sp>
      <p:sp>
        <p:nvSpPr>
          <p:cNvPr id="3" name="Text Placeholder 2">
            <a:extLst>
              <a:ext uri="{FF2B5EF4-FFF2-40B4-BE49-F238E27FC236}">
                <a16:creationId xmlns:a16="http://schemas.microsoft.com/office/drawing/2014/main" id="{BA7D9055-4707-92F2-A7EE-BA7F098829F6}"/>
              </a:ext>
            </a:extLst>
          </p:cNvPr>
          <p:cNvSpPr>
            <a:spLocks noGrp="1"/>
          </p:cNvSpPr>
          <p:nvPr>
            <p:ph type="body" sz="quarter" idx="11"/>
          </p:nvPr>
        </p:nvSpPr>
        <p:spPr>
          <a:xfrm>
            <a:off x="771836" y="1030827"/>
            <a:ext cx="8914423" cy="490537"/>
          </a:xfrm>
        </p:spPr>
        <p:txBody>
          <a:bodyPr/>
          <a:lstStyle/>
          <a:p>
            <a:r>
              <a:rPr lang="en-US" dirty="0"/>
              <a:t>What we did:</a:t>
            </a:r>
          </a:p>
          <a:p>
            <a:pPr marL="457200" indent="-457200">
              <a:buFont typeface="Arial" panose="020B0604020202020204" pitchFamily="34" charset="0"/>
              <a:buChar char="•"/>
            </a:pPr>
            <a:r>
              <a:rPr lang="en-US" b="0" dirty="0"/>
              <a:t>Partnered with rehab leaders from acute care, inpatient rehabilitation, and outpatient rehabilitation at Ohio State’s Medical Center</a:t>
            </a:r>
          </a:p>
          <a:p>
            <a:pPr marL="457200" indent="-457200">
              <a:buFont typeface="Arial" panose="020B0604020202020204" pitchFamily="34" charset="0"/>
              <a:buChar char="•"/>
            </a:pPr>
            <a:r>
              <a:rPr lang="en-US" b="0" dirty="0"/>
              <a:t>Conducted a scoping review to identify common barriers to outcome measure use in stroke rehab</a:t>
            </a:r>
          </a:p>
          <a:p>
            <a:pPr marL="914400" lvl="1" indent="-457200">
              <a:buFont typeface="Arial" panose="020B0604020202020204" pitchFamily="34" charset="0"/>
              <a:buChar char="•"/>
            </a:pPr>
            <a:r>
              <a:rPr lang="en-US" sz="2400" dirty="0">
                <a:solidFill>
                  <a:schemeClr val="bg1"/>
                </a:solidFill>
              </a:rPr>
              <a:t>Knowledge, resources, beliefs, benefits, documentation</a:t>
            </a:r>
            <a:endParaRPr lang="en-US" b="0" dirty="0"/>
          </a:p>
          <a:p>
            <a:pPr marL="457200" indent="-457200">
              <a:buFont typeface="Arial" panose="020B0604020202020204" pitchFamily="34" charset="0"/>
              <a:buChar char="•"/>
            </a:pPr>
            <a:r>
              <a:rPr lang="en-US" b="0" dirty="0"/>
              <a:t>Held listening sessions with key informants and rehab leaders to understand context</a:t>
            </a:r>
          </a:p>
          <a:p>
            <a:pPr marL="914400" lvl="1" indent="-457200">
              <a:buFont typeface="Arial" panose="020B0604020202020204" pitchFamily="34" charset="0"/>
              <a:buChar char="•"/>
            </a:pPr>
            <a:r>
              <a:rPr lang="en-US" sz="2400" dirty="0">
                <a:solidFill>
                  <a:schemeClr val="bg1"/>
                </a:solidFill>
              </a:rPr>
              <a:t>Characteristics of practitioners, resources available, preferred ways of learning information</a:t>
            </a:r>
            <a:endParaRPr lang="en-US" sz="2400" b="0" dirty="0">
              <a:solidFill>
                <a:schemeClr val="bg1"/>
              </a:solidFill>
            </a:endParaRPr>
          </a:p>
          <a:p>
            <a:endParaRPr lang="en-US" b="0" dirty="0"/>
          </a:p>
          <a:p>
            <a:endParaRPr lang="en-US" dirty="0"/>
          </a:p>
        </p:txBody>
      </p:sp>
      <p:pic>
        <p:nvPicPr>
          <p:cNvPr id="7" name="Picture 6">
            <a:extLst>
              <a:ext uri="{FF2B5EF4-FFF2-40B4-BE49-F238E27FC236}">
                <a16:creationId xmlns:a16="http://schemas.microsoft.com/office/drawing/2014/main" id="{8250E076-38D0-A6ED-672D-976DADC7C12A}"/>
              </a:ext>
            </a:extLst>
          </p:cNvPr>
          <p:cNvPicPr>
            <a:picLocks noChangeAspect="1"/>
          </p:cNvPicPr>
          <p:nvPr/>
        </p:nvPicPr>
        <p:blipFill>
          <a:blip r:embed="rId2"/>
          <a:stretch>
            <a:fillRect/>
          </a:stretch>
        </p:blipFill>
        <p:spPr>
          <a:xfrm>
            <a:off x="9719286" y="315006"/>
            <a:ext cx="2124371" cy="1943371"/>
          </a:xfrm>
          <a:prstGeom prst="rect">
            <a:avLst/>
          </a:prstGeom>
        </p:spPr>
      </p:pic>
      <p:sp>
        <p:nvSpPr>
          <p:cNvPr id="8" name="object 3">
            <a:extLst>
              <a:ext uri="{FF2B5EF4-FFF2-40B4-BE49-F238E27FC236}">
                <a16:creationId xmlns:a16="http://schemas.microsoft.com/office/drawing/2014/main" id="{0536CD1B-8A39-0BAC-DB83-C43FE6ABAFCE}"/>
              </a:ext>
            </a:extLst>
          </p:cNvPr>
          <p:cNvSpPr txBox="1"/>
          <p:nvPr/>
        </p:nvSpPr>
        <p:spPr>
          <a:xfrm>
            <a:off x="280250" y="5955037"/>
            <a:ext cx="9406009" cy="473848"/>
          </a:xfrm>
          <a:prstGeom prst="rect">
            <a:avLst/>
          </a:prstGeom>
        </p:spPr>
        <p:txBody>
          <a:bodyPr vert="horz" wrap="square" lIns="0" tIns="12065" rIns="0" bIns="0" rtlCol="0">
            <a:spAutoFit/>
          </a:bodyPr>
          <a:lstStyle/>
          <a:p>
            <a:r>
              <a:rPr lang="en-US" sz="1000" dirty="0">
                <a:solidFill>
                  <a:schemeClr val="bg1"/>
                </a:solidFill>
                <a:effectLst/>
              </a:rPr>
              <a:t>Juckett, L. A., Wengerd, L. R., Faieta, J., &amp; Griffin, C. E. (2020). Evidence-Based Practice Implementation in Stroke Rehabilitation: A Scoping Review of Barriers and Facilitators. </a:t>
            </a:r>
            <a:r>
              <a:rPr lang="en-US" sz="1000" i="1" dirty="0">
                <a:solidFill>
                  <a:schemeClr val="bg1"/>
                </a:solidFill>
                <a:effectLst/>
              </a:rPr>
              <a:t>The American Journal of Occupational Therapy</a:t>
            </a:r>
            <a:r>
              <a:rPr lang="en-US" sz="1000" dirty="0">
                <a:solidFill>
                  <a:schemeClr val="bg1"/>
                </a:solidFill>
                <a:effectLst/>
              </a:rPr>
              <a:t>, </a:t>
            </a:r>
            <a:r>
              <a:rPr lang="en-US" sz="1000" i="1" dirty="0">
                <a:solidFill>
                  <a:schemeClr val="bg1"/>
                </a:solidFill>
                <a:effectLst/>
              </a:rPr>
              <a:t>74</a:t>
            </a:r>
            <a:r>
              <a:rPr lang="en-US" sz="1000" dirty="0">
                <a:solidFill>
                  <a:schemeClr val="bg1"/>
                </a:solidFill>
                <a:effectLst/>
              </a:rPr>
              <a:t>(1), 7401205050p1-7401205050p14. </a:t>
            </a:r>
            <a:r>
              <a:rPr lang="en-US" sz="1000" dirty="0">
                <a:solidFill>
                  <a:schemeClr val="bg1"/>
                </a:solidFill>
                <a:effectLst/>
                <a:hlinkClick r:id="rId3">
                  <a:extLst>
                    <a:ext uri="{A12FA001-AC4F-418D-AE19-62706E023703}">
                      <ahyp:hlinkClr xmlns:ahyp="http://schemas.microsoft.com/office/drawing/2018/hyperlinkcolor" val="tx"/>
                    </a:ext>
                  </a:extLst>
                </a:hlinkClick>
              </a:rPr>
              <a:t>https://doi.org/10.5014/ajot.2020.035485</a:t>
            </a:r>
            <a:endParaRPr lang="en-US" sz="1000" dirty="0">
              <a:solidFill>
                <a:schemeClr val="bg1"/>
              </a:solidFill>
              <a:effectLst/>
            </a:endParaRPr>
          </a:p>
          <a:p>
            <a:endParaRPr lang="en-US" sz="1000" dirty="0">
              <a:solidFill>
                <a:schemeClr val="bg1"/>
              </a:solidFill>
              <a:effectLst/>
            </a:endParaRPr>
          </a:p>
        </p:txBody>
      </p:sp>
    </p:spTree>
    <p:extLst>
      <p:ext uri="{BB962C8B-B14F-4D97-AF65-F5344CB8AC3E}">
        <p14:creationId xmlns:p14="http://schemas.microsoft.com/office/powerpoint/2010/main" val="365398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Objectives</a:t>
            </a:r>
          </a:p>
        </p:txBody>
      </p:sp>
      <p:sp>
        <p:nvSpPr>
          <p:cNvPr id="7" name="Text Placeholder 6"/>
          <p:cNvSpPr>
            <a:spLocks noGrp="1"/>
          </p:cNvSpPr>
          <p:nvPr>
            <p:ph type="body" sz="quarter" idx="11"/>
          </p:nvPr>
        </p:nvSpPr>
        <p:spPr/>
        <p:txBody>
          <a:bodyPr/>
          <a:lstStyle/>
          <a:p>
            <a:endParaRPr lang="en-US" dirty="0"/>
          </a:p>
          <a:p>
            <a:pPr marL="457200" indent="-457200">
              <a:buFont typeface="Arial" panose="020B0604020202020204" pitchFamily="34" charset="0"/>
              <a:buChar char="•"/>
            </a:pPr>
            <a:r>
              <a:rPr lang="en-US" sz="2500" b="0" dirty="0"/>
              <a:t>Define dissemination strategies in the context of long COVID rehabilitation</a:t>
            </a:r>
          </a:p>
          <a:p>
            <a:pPr marL="457200" indent="-457200">
              <a:buFont typeface="Arial" panose="020B0604020202020204" pitchFamily="34" charset="0"/>
              <a:buChar char="•"/>
            </a:pPr>
            <a:endParaRPr lang="en-US" sz="2500" b="0" dirty="0"/>
          </a:p>
          <a:p>
            <a:pPr marL="457200" indent="-457200">
              <a:buFont typeface="Arial" panose="020B0604020202020204" pitchFamily="34" charset="0"/>
              <a:buChar char="•"/>
            </a:pPr>
            <a:r>
              <a:rPr lang="en-US" sz="2500" b="0" dirty="0"/>
              <a:t>Present recommendations for developing equitable dissemination strategies that are tailored to diverse audiences</a:t>
            </a:r>
          </a:p>
        </p:txBody>
      </p:sp>
    </p:spTree>
    <p:extLst>
      <p:ext uri="{BB962C8B-B14F-4D97-AF65-F5344CB8AC3E}">
        <p14:creationId xmlns:p14="http://schemas.microsoft.com/office/powerpoint/2010/main" val="906807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771C6-588F-8247-BCBD-8EB8455294CC}"/>
              </a:ext>
            </a:extLst>
          </p:cNvPr>
          <p:cNvSpPr>
            <a:spLocks noGrp="1"/>
          </p:cNvSpPr>
          <p:nvPr>
            <p:ph type="body" sz="quarter" idx="10"/>
          </p:nvPr>
        </p:nvSpPr>
        <p:spPr/>
        <p:txBody>
          <a:bodyPr/>
          <a:lstStyle/>
          <a:p>
            <a:r>
              <a:rPr lang="en-US" dirty="0"/>
              <a:t>Design</a:t>
            </a:r>
          </a:p>
        </p:txBody>
      </p:sp>
      <p:pic>
        <p:nvPicPr>
          <p:cNvPr id="5" name="Picture 4">
            <a:extLst>
              <a:ext uri="{FF2B5EF4-FFF2-40B4-BE49-F238E27FC236}">
                <a16:creationId xmlns:a16="http://schemas.microsoft.com/office/drawing/2014/main" id="{5FCFA3A4-4550-396C-C316-EB0D220C5E95}"/>
              </a:ext>
            </a:extLst>
          </p:cNvPr>
          <p:cNvPicPr>
            <a:picLocks noChangeAspect="1"/>
          </p:cNvPicPr>
          <p:nvPr/>
        </p:nvPicPr>
        <p:blipFill>
          <a:blip r:embed="rId2"/>
          <a:stretch>
            <a:fillRect/>
          </a:stretch>
        </p:blipFill>
        <p:spPr>
          <a:xfrm>
            <a:off x="9738338" y="315006"/>
            <a:ext cx="2105319" cy="2715004"/>
          </a:xfrm>
          <a:prstGeom prst="rect">
            <a:avLst/>
          </a:prstGeom>
        </p:spPr>
      </p:pic>
      <p:sp>
        <p:nvSpPr>
          <p:cNvPr id="8" name="Text Placeholder 2">
            <a:extLst>
              <a:ext uri="{FF2B5EF4-FFF2-40B4-BE49-F238E27FC236}">
                <a16:creationId xmlns:a16="http://schemas.microsoft.com/office/drawing/2014/main" id="{200DBC6D-5607-A820-C472-B6B3F7DDDC43}"/>
              </a:ext>
            </a:extLst>
          </p:cNvPr>
          <p:cNvSpPr txBox="1">
            <a:spLocks/>
          </p:cNvSpPr>
          <p:nvPr/>
        </p:nvSpPr>
        <p:spPr>
          <a:xfrm>
            <a:off x="804863" y="1179912"/>
            <a:ext cx="9014998" cy="490537"/>
          </a:xfrm>
          <a:prstGeom prst="rect">
            <a:avLst/>
          </a:prstGeom>
        </p:spPr>
        <p:txBody>
          <a:bodyPr/>
          <a:lstStyle>
            <a:lvl1pPr marL="0" indent="0" algn="l" defTabSz="914400" rtl="0" eaLnBrk="1" latinLnBrk="0" hangingPunct="1">
              <a:lnSpc>
                <a:spcPct val="90000"/>
              </a:lnSpc>
              <a:spcBef>
                <a:spcPts val="1000"/>
              </a:spcBef>
              <a:buFont typeface="Arial"/>
              <a:buNone/>
              <a:defRPr sz="2800" b="1" kern="1200">
                <a:solidFill>
                  <a:schemeClr val="bg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80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40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What we did:</a:t>
            </a:r>
          </a:p>
          <a:p>
            <a:pPr marL="457200" indent="-457200">
              <a:buFont typeface="Arial" panose="020B0604020202020204" pitchFamily="34" charset="0"/>
              <a:buChar char="•"/>
            </a:pPr>
            <a:r>
              <a:rPr lang="en-US" b="0" dirty="0"/>
              <a:t>Identified methods for measuring adoption</a:t>
            </a:r>
          </a:p>
          <a:p>
            <a:pPr marL="914400" lvl="1" indent="-457200">
              <a:buFont typeface="Arial" panose="020B0604020202020204" pitchFamily="34" charset="0"/>
              <a:buChar char="•"/>
            </a:pPr>
            <a:r>
              <a:rPr lang="en-US" sz="2400" dirty="0">
                <a:solidFill>
                  <a:schemeClr val="bg1"/>
                </a:solidFill>
              </a:rPr>
              <a:t>Electronic health record data</a:t>
            </a:r>
          </a:p>
          <a:p>
            <a:pPr marL="457200" indent="-457200">
              <a:buFont typeface="Arial" panose="020B0604020202020204" pitchFamily="34" charset="0"/>
              <a:buChar char="•"/>
            </a:pPr>
            <a:r>
              <a:rPr lang="en-US" b="0" dirty="0"/>
              <a:t>Designed dissemination AND implementation strategies in response to needs identified in conceptualization phase</a:t>
            </a:r>
          </a:p>
          <a:p>
            <a:pPr marL="914400" lvl="1" indent="-457200">
              <a:buFont typeface="Arial" panose="020B0604020202020204" pitchFamily="34" charset="0"/>
              <a:buChar char="•"/>
            </a:pPr>
            <a:r>
              <a:rPr lang="en-US" sz="2400" b="0" dirty="0">
                <a:solidFill>
                  <a:schemeClr val="bg1"/>
                </a:solidFill>
              </a:rPr>
              <a:t>Created </a:t>
            </a:r>
            <a:r>
              <a:rPr lang="en-US" sz="2400" dirty="0">
                <a:solidFill>
                  <a:schemeClr val="bg1"/>
                </a:solidFill>
              </a:rPr>
              <a:t>educational materials</a:t>
            </a:r>
          </a:p>
          <a:p>
            <a:pPr marL="914400" lvl="1" indent="-457200">
              <a:buFont typeface="Arial" panose="020B0604020202020204" pitchFamily="34" charset="0"/>
              <a:buChar char="•"/>
            </a:pPr>
            <a:r>
              <a:rPr lang="en-US" sz="2400" dirty="0">
                <a:solidFill>
                  <a:schemeClr val="bg1"/>
                </a:solidFill>
              </a:rPr>
              <a:t>Appointed champions</a:t>
            </a:r>
          </a:p>
          <a:p>
            <a:pPr marL="914400" lvl="1" indent="-457200">
              <a:buFont typeface="Arial" panose="020B0604020202020204" pitchFamily="34" charset="0"/>
              <a:buChar char="•"/>
            </a:pPr>
            <a:r>
              <a:rPr lang="en-US" sz="2400" dirty="0">
                <a:solidFill>
                  <a:schemeClr val="bg1"/>
                </a:solidFill>
              </a:rPr>
              <a:t>Conducted training sessions</a:t>
            </a:r>
          </a:p>
          <a:p>
            <a:pPr marL="914400" lvl="1" indent="-457200">
              <a:buFont typeface="Arial" panose="020B0604020202020204" pitchFamily="34" charset="0"/>
              <a:buChar char="•"/>
            </a:pPr>
            <a:r>
              <a:rPr lang="en-US" sz="2400" dirty="0">
                <a:solidFill>
                  <a:schemeClr val="bg1"/>
                </a:solidFill>
              </a:rPr>
              <a:t>Provided necessary equipment*</a:t>
            </a:r>
          </a:p>
          <a:p>
            <a:pPr marL="914400" lvl="1" indent="-457200">
              <a:buFont typeface="Arial" panose="020B0604020202020204" pitchFamily="34" charset="0"/>
              <a:buChar char="•"/>
            </a:pPr>
            <a:r>
              <a:rPr lang="en-US" sz="2400" dirty="0">
                <a:solidFill>
                  <a:schemeClr val="bg1"/>
                </a:solidFill>
              </a:rPr>
              <a:t>Changed documentation fields in EHR system*</a:t>
            </a:r>
          </a:p>
          <a:p>
            <a:pPr marL="914400" lvl="1" indent="-457200">
              <a:buFont typeface="Arial" panose="020B0604020202020204" pitchFamily="34" charset="0"/>
              <a:buChar char="•"/>
            </a:pPr>
            <a:endParaRPr lang="en-US" b="0" dirty="0">
              <a:solidFill>
                <a:schemeClr val="bg1"/>
              </a:solidFill>
            </a:endParaRPr>
          </a:p>
          <a:p>
            <a:endParaRPr lang="en-US" dirty="0"/>
          </a:p>
        </p:txBody>
      </p:sp>
    </p:spTree>
    <p:extLst>
      <p:ext uri="{BB962C8B-B14F-4D97-AF65-F5344CB8AC3E}">
        <p14:creationId xmlns:p14="http://schemas.microsoft.com/office/powerpoint/2010/main" val="238477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771C6-588F-8247-BCBD-8EB8455294CC}"/>
              </a:ext>
            </a:extLst>
          </p:cNvPr>
          <p:cNvSpPr>
            <a:spLocks noGrp="1"/>
          </p:cNvSpPr>
          <p:nvPr>
            <p:ph type="body" sz="quarter" idx="10"/>
          </p:nvPr>
        </p:nvSpPr>
        <p:spPr/>
        <p:txBody>
          <a:bodyPr/>
          <a:lstStyle/>
          <a:p>
            <a:r>
              <a:rPr lang="en-US" dirty="0"/>
              <a:t>Dissemination</a:t>
            </a:r>
          </a:p>
        </p:txBody>
      </p:sp>
      <p:sp>
        <p:nvSpPr>
          <p:cNvPr id="3" name="Text Placeholder 2">
            <a:extLst>
              <a:ext uri="{FF2B5EF4-FFF2-40B4-BE49-F238E27FC236}">
                <a16:creationId xmlns:a16="http://schemas.microsoft.com/office/drawing/2014/main" id="{BA7D9055-4707-92F2-A7EE-BA7F098829F6}"/>
              </a:ext>
            </a:extLst>
          </p:cNvPr>
          <p:cNvSpPr>
            <a:spLocks noGrp="1"/>
          </p:cNvSpPr>
          <p:nvPr>
            <p:ph type="body" sz="quarter" idx="11"/>
          </p:nvPr>
        </p:nvSpPr>
        <p:spPr/>
        <p:txBody>
          <a:bodyPr/>
          <a:lstStyle/>
          <a:p>
            <a:endParaRPr lang="en-US" dirty="0"/>
          </a:p>
        </p:txBody>
      </p:sp>
      <p:pic>
        <p:nvPicPr>
          <p:cNvPr id="6" name="Picture 5">
            <a:extLst>
              <a:ext uri="{FF2B5EF4-FFF2-40B4-BE49-F238E27FC236}">
                <a16:creationId xmlns:a16="http://schemas.microsoft.com/office/drawing/2014/main" id="{0A96055C-09BB-0B84-19FF-D8D0D6E10960}"/>
              </a:ext>
            </a:extLst>
          </p:cNvPr>
          <p:cNvPicPr>
            <a:picLocks noChangeAspect="1"/>
          </p:cNvPicPr>
          <p:nvPr/>
        </p:nvPicPr>
        <p:blipFill>
          <a:blip r:embed="rId2"/>
          <a:stretch>
            <a:fillRect/>
          </a:stretch>
        </p:blipFill>
        <p:spPr>
          <a:xfrm>
            <a:off x="9709759" y="315006"/>
            <a:ext cx="2133898" cy="1981477"/>
          </a:xfrm>
          <a:prstGeom prst="rect">
            <a:avLst/>
          </a:prstGeom>
        </p:spPr>
      </p:pic>
      <p:sp>
        <p:nvSpPr>
          <p:cNvPr id="8" name="Text Placeholder 2">
            <a:extLst>
              <a:ext uri="{FF2B5EF4-FFF2-40B4-BE49-F238E27FC236}">
                <a16:creationId xmlns:a16="http://schemas.microsoft.com/office/drawing/2014/main" id="{7702910B-F3A1-9466-8124-53FDD0162C4B}"/>
              </a:ext>
            </a:extLst>
          </p:cNvPr>
          <p:cNvSpPr txBox="1">
            <a:spLocks/>
          </p:cNvSpPr>
          <p:nvPr/>
        </p:nvSpPr>
        <p:spPr>
          <a:xfrm>
            <a:off x="804863" y="1103713"/>
            <a:ext cx="9193902" cy="490537"/>
          </a:xfrm>
          <a:prstGeom prst="rect">
            <a:avLst/>
          </a:prstGeom>
        </p:spPr>
        <p:txBody>
          <a:bodyPr/>
          <a:lstStyle>
            <a:lvl1pPr marL="0" indent="0" algn="l" defTabSz="914400" rtl="0" eaLnBrk="1" latinLnBrk="0" hangingPunct="1">
              <a:lnSpc>
                <a:spcPct val="90000"/>
              </a:lnSpc>
              <a:spcBef>
                <a:spcPts val="1000"/>
              </a:spcBef>
              <a:buFont typeface="Arial"/>
              <a:buNone/>
              <a:defRPr sz="2800" b="1" kern="1200">
                <a:solidFill>
                  <a:schemeClr val="bg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80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40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What we did:</a:t>
            </a:r>
          </a:p>
          <a:p>
            <a:pPr marL="457200" indent="-457200">
              <a:buFont typeface="Arial" panose="020B0604020202020204" pitchFamily="34" charset="0"/>
              <a:buChar char="•"/>
            </a:pPr>
            <a:r>
              <a:rPr lang="en-US" b="0" dirty="0">
                <a:solidFill>
                  <a:schemeClr val="bg1"/>
                </a:solidFill>
              </a:rPr>
              <a:t>Created educational materials</a:t>
            </a:r>
          </a:p>
          <a:p>
            <a:pPr marL="914400" lvl="1" indent="-457200">
              <a:buFont typeface="Arial" panose="020B0604020202020204" pitchFamily="34" charset="0"/>
              <a:buChar char="•"/>
            </a:pPr>
            <a:r>
              <a:rPr lang="en-US" b="0" dirty="0">
                <a:solidFill>
                  <a:schemeClr val="bg1"/>
                </a:solidFill>
              </a:rPr>
              <a:t>Print instruction manuals</a:t>
            </a:r>
          </a:p>
          <a:p>
            <a:pPr marL="914400" lvl="1" indent="-457200">
              <a:buFont typeface="Arial" panose="020B0604020202020204" pitchFamily="34" charset="0"/>
              <a:buChar char="•"/>
            </a:pPr>
            <a:r>
              <a:rPr lang="en-US" dirty="0">
                <a:solidFill>
                  <a:schemeClr val="bg1"/>
                </a:solidFill>
              </a:rPr>
              <a:t>E-manuals accessible by QR code</a:t>
            </a:r>
          </a:p>
          <a:p>
            <a:pPr marL="914400" lvl="1" indent="-457200">
              <a:buFont typeface="Arial" panose="020B0604020202020204" pitchFamily="34" charset="0"/>
              <a:buChar char="•"/>
            </a:pPr>
            <a:r>
              <a:rPr lang="en-US" b="0" dirty="0">
                <a:solidFill>
                  <a:schemeClr val="bg1"/>
                </a:solidFill>
              </a:rPr>
              <a:t>Laminated score cards in rehab gyms</a:t>
            </a:r>
          </a:p>
          <a:p>
            <a:pPr marL="457200" indent="-457200">
              <a:buFont typeface="Arial" panose="020B0604020202020204" pitchFamily="34" charset="0"/>
              <a:buChar char="•"/>
            </a:pPr>
            <a:r>
              <a:rPr lang="en-US" b="0" dirty="0">
                <a:solidFill>
                  <a:schemeClr val="bg1"/>
                </a:solidFill>
              </a:rPr>
              <a:t>Appointed champions</a:t>
            </a:r>
          </a:p>
          <a:p>
            <a:pPr marL="914400" lvl="1" indent="-457200">
              <a:buFont typeface="Arial" panose="020B0604020202020204" pitchFamily="34" charset="0"/>
              <a:buChar char="•"/>
            </a:pPr>
            <a:r>
              <a:rPr lang="en-US" dirty="0">
                <a:solidFill>
                  <a:schemeClr val="bg1"/>
                </a:solidFill>
              </a:rPr>
              <a:t>Advanced training in outcome measures</a:t>
            </a:r>
          </a:p>
          <a:p>
            <a:pPr marL="914400" lvl="1" indent="-457200">
              <a:buFont typeface="Arial" panose="020B0604020202020204" pitchFamily="34" charset="0"/>
              <a:buChar char="•"/>
            </a:pPr>
            <a:r>
              <a:rPr lang="en-US" b="0" dirty="0">
                <a:solidFill>
                  <a:schemeClr val="bg1"/>
                </a:solidFill>
              </a:rPr>
              <a:t>Technical assistance to peers</a:t>
            </a:r>
          </a:p>
          <a:p>
            <a:pPr marL="457200" indent="-457200">
              <a:buFont typeface="Arial" panose="020B0604020202020204" pitchFamily="34" charset="0"/>
              <a:buChar char="•"/>
            </a:pPr>
            <a:r>
              <a:rPr lang="en-US" b="0" dirty="0">
                <a:solidFill>
                  <a:schemeClr val="bg1"/>
                </a:solidFill>
              </a:rPr>
              <a:t>Conducted training sessions</a:t>
            </a:r>
          </a:p>
          <a:p>
            <a:pPr marL="914400" lvl="1" indent="-457200">
              <a:buFont typeface="Arial" panose="020B0604020202020204" pitchFamily="34" charset="0"/>
              <a:buChar char="•"/>
            </a:pPr>
            <a:r>
              <a:rPr lang="en-US" dirty="0">
                <a:solidFill>
                  <a:schemeClr val="bg1"/>
                </a:solidFill>
              </a:rPr>
              <a:t>In-person session</a:t>
            </a:r>
          </a:p>
          <a:p>
            <a:pPr marL="914400" lvl="1" indent="-457200">
              <a:buFont typeface="Arial" panose="020B0604020202020204" pitchFamily="34" charset="0"/>
              <a:buChar char="•"/>
            </a:pPr>
            <a:r>
              <a:rPr lang="en-US" b="0" dirty="0">
                <a:solidFill>
                  <a:schemeClr val="bg1"/>
                </a:solidFill>
              </a:rPr>
              <a:t>Web-based videos with stroke survivors</a:t>
            </a:r>
          </a:p>
          <a:p>
            <a:endParaRPr lang="en-US" dirty="0"/>
          </a:p>
        </p:txBody>
      </p:sp>
    </p:spTree>
    <p:extLst>
      <p:ext uri="{BB962C8B-B14F-4D97-AF65-F5344CB8AC3E}">
        <p14:creationId xmlns:p14="http://schemas.microsoft.com/office/powerpoint/2010/main" val="216398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sz="3000" dirty="0"/>
              <a:t>Created educational materials: Dec 2021 – April 2022</a:t>
            </a:r>
          </a:p>
          <a:p>
            <a:endParaRPr lang="en-US" dirty="0"/>
          </a:p>
        </p:txBody>
      </p:sp>
      <p:sp>
        <p:nvSpPr>
          <p:cNvPr id="3" name="Text Placeholder 2"/>
          <p:cNvSpPr>
            <a:spLocks noGrp="1"/>
          </p:cNvSpPr>
          <p:nvPr>
            <p:ph type="body" sz="quarter" idx="11"/>
          </p:nvPr>
        </p:nvSpPr>
        <p:spPr/>
        <p:txBody>
          <a:bodyPr/>
          <a:lstStyle/>
          <a:p>
            <a:endParaRPr lang="en-US" b="0" dirty="0"/>
          </a:p>
          <a:p>
            <a:pPr algn="ctr"/>
            <a:endParaRPr lang="en-US" b="0" i="1" dirty="0"/>
          </a:p>
        </p:txBody>
      </p:sp>
      <p:sp>
        <p:nvSpPr>
          <p:cNvPr id="7" name="TextBox 6"/>
          <p:cNvSpPr txBox="1"/>
          <p:nvPr/>
        </p:nvSpPr>
        <p:spPr>
          <a:xfrm>
            <a:off x="1441897" y="1545318"/>
            <a:ext cx="43390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Fugl-Meyer Assessment instruction manual</a:t>
            </a:r>
          </a:p>
        </p:txBody>
      </p:sp>
      <p:sp>
        <p:nvSpPr>
          <p:cNvPr id="8" name="TextBox 7"/>
          <p:cNvSpPr txBox="1"/>
          <p:nvPr/>
        </p:nvSpPr>
        <p:spPr>
          <a:xfrm>
            <a:off x="6789099" y="1545318"/>
            <a:ext cx="48079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Fugl-Meyer Assessment demonstration video</a:t>
            </a:r>
          </a:p>
        </p:txBody>
      </p:sp>
      <p:pic>
        <p:nvPicPr>
          <p:cNvPr id="9" name="Picture 8" descr="QR code for the Fugl-Meyer Assessment training manual with the Ohio State logo in the middle" title="QR code for the Fugl-Meyer Assessment training manual"/>
          <p:cNvPicPr>
            <a:picLocks noChangeAspect="1"/>
          </p:cNvPicPr>
          <p:nvPr/>
        </p:nvPicPr>
        <p:blipFill>
          <a:blip r:embed="rId3"/>
          <a:stretch>
            <a:fillRect/>
          </a:stretch>
        </p:blipFill>
        <p:spPr>
          <a:xfrm>
            <a:off x="1921422" y="2087688"/>
            <a:ext cx="3127706" cy="3113882"/>
          </a:xfrm>
          <a:prstGeom prst="rect">
            <a:avLst/>
          </a:prstGeom>
        </p:spPr>
      </p:pic>
      <p:sp>
        <p:nvSpPr>
          <p:cNvPr id="11" name="Rectangle 10">
            <a:extLst>
              <a:ext uri="{FF2B5EF4-FFF2-40B4-BE49-F238E27FC236}">
                <a16:creationId xmlns:a16="http://schemas.microsoft.com/office/drawing/2014/main" id="{D004C5BA-9125-41DA-BB2F-228B0BC515B3}"/>
              </a:ext>
            </a:extLst>
          </p:cNvPr>
          <p:cNvSpPr/>
          <p:nvPr/>
        </p:nvSpPr>
        <p:spPr>
          <a:xfrm>
            <a:off x="3161754" y="6445405"/>
            <a:ext cx="5814978" cy="30029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7B0627C-59FD-CC05-1729-4D901A13A013}"/>
              </a:ext>
            </a:extLst>
          </p:cNvPr>
          <p:cNvPicPr>
            <a:picLocks noChangeAspect="1"/>
          </p:cNvPicPr>
          <p:nvPr/>
        </p:nvPicPr>
        <p:blipFill>
          <a:blip r:embed="rId4"/>
          <a:stretch>
            <a:fillRect/>
          </a:stretch>
        </p:blipFill>
        <p:spPr>
          <a:xfrm>
            <a:off x="6531308" y="2214393"/>
            <a:ext cx="4890847" cy="2860472"/>
          </a:xfrm>
          <a:prstGeom prst="rect">
            <a:avLst/>
          </a:prstGeom>
        </p:spPr>
      </p:pic>
    </p:spTree>
    <p:extLst>
      <p:ext uri="{BB962C8B-B14F-4D97-AF65-F5344CB8AC3E}">
        <p14:creationId xmlns:p14="http://schemas.microsoft.com/office/powerpoint/2010/main" val="292188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Appointed champions: Aug 2021 – Dec 2021</a:t>
            </a:r>
          </a:p>
          <a:p>
            <a:endParaRPr lang="en-US" dirty="0"/>
          </a:p>
        </p:txBody>
      </p:sp>
      <p:sp>
        <p:nvSpPr>
          <p:cNvPr id="3" name="Text Placeholder 2"/>
          <p:cNvSpPr>
            <a:spLocks noGrp="1"/>
          </p:cNvSpPr>
          <p:nvPr>
            <p:ph type="body" sz="quarter" idx="11"/>
          </p:nvPr>
        </p:nvSpPr>
        <p:spPr>
          <a:xfrm>
            <a:off x="1066120" y="2966782"/>
            <a:ext cx="5113438" cy="300293"/>
          </a:xfrm>
        </p:spPr>
        <p:txBody>
          <a:bodyPr>
            <a:normAutofit fontScale="62500" lnSpcReduction="20000"/>
          </a:bodyPr>
          <a:lstStyle/>
          <a:p>
            <a:endParaRPr lang="en-US" b="0" dirty="0"/>
          </a:p>
          <a:p>
            <a:endParaRPr lang="en-US" b="0" i="1" dirty="0"/>
          </a:p>
        </p:txBody>
      </p:sp>
      <p:pic>
        <p:nvPicPr>
          <p:cNvPr id="4102" name="Picture 6" descr="Picture of the outside of the 11-story Martha Morehouse Medical Pavilion for outpatient rehabilitation" title="Outpatient rehabilitati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25268" y="2194433"/>
            <a:ext cx="3292076" cy="265292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cture of the outside of Dodd Rehabilitation Hospital" title="Inpatient rehabilitatio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83386" y="2229476"/>
            <a:ext cx="3672846" cy="2617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icture of Ohio State's acute care brain and spine hospital" title="Acute care setting"/>
          <p:cNvPicPr>
            <a:picLocks noChangeAspect="1"/>
          </p:cNvPicPr>
          <p:nvPr/>
        </p:nvPicPr>
        <p:blipFill>
          <a:blip r:embed="rId5"/>
          <a:stretch>
            <a:fillRect/>
          </a:stretch>
        </p:blipFill>
        <p:spPr>
          <a:xfrm>
            <a:off x="211015" y="2173129"/>
            <a:ext cx="4003335" cy="2674228"/>
          </a:xfrm>
          <a:prstGeom prst="rect">
            <a:avLst/>
          </a:prstGeom>
        </p:spPr>
      </p:pic>
      <p:sp>
        <p:nvSpPr>
          <p:cNvPr id="7" name="TextBox 6"/>
          <p:cNvSpPr txBox="1"/>
          <p:nvPr/>
        </p:nvSpPr>
        <p:spPr>
          <a:xfrm>
            <a:off x="1263610" y="1575998"/>
            <a:ext cx="1898144"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Acute care</a:t>
            </a:r>
          </a:p>
        </p:txBody>
      </p:sp>
      <p:sp>
        <p:nvSpPr>
          <p:cNvPr id="12" name="TextBox 11"/>
          <p:cNvSpPr txBox="1"/>
          <p:nvPr/>
        </p:nvSpPr>
        <p:spPr>
          <a:xfrm>
            <a:off x="5711897" y="1575998"/>
            <a:ext cx="1898144"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Inpatient</a:t>
            </a:r>
          </a:p>
        </p:txBody>
      </p:sp>
      <p:sp>
        <p:nvSpPr>
          <p:cNvPr id="13" name="TextBox 12"/>
          <p:cNvSpPr txBox="1"/>
          <p:nvPr/>
        </p:nvSpPr>
        <p:spPr>
          <a:xfrm>
            <a:off x="9461607" y="1575998"/>
            <a:ext cx="1898144"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Outpatient</a:t>
            </a:r>
          </a:p>
        </p:txBody>
      </p:sp>
      <p:sp>
        <p:nvSpPr>
          <p:cNvPr id="4" name="Rectangle 3">
            <a:extLst>
              <a:ext uri="{FF2B5EF4-FFF2-40B4-BE49-F238E27FC236}">
                <a16:creationId xmlns:a16="http://schemas.microsoft.com/office/drawing/2014/main" id="{20BB33F4-1712-4F5C-92E5-FC5FFA3BBA30}"/>
              </a:ext>
            </a:extLst>
          </p:cNvPr>
          <p:cNvSpPr/>
          <p:nvPr/>
        </p:nvSpPr>
        <p:spPr>
          <a:xfrm>
            <a:off x="3161754" y="6445405"/>
            <a:ext cx="5814978" cy="30029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557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Conducted training sessions: Mar 2022 – Apr 2022</a:t>
            </a:r>
          </a:p>
          <a:p>
            <a:endParaRPr lang="en-US" dirty="0"/>
          </a:p>
        </p:txBody>
      </p:sp>
      <p:sp>
        <p:nvSpPr>
          <p:cNvPr id="3" name="Text Placeholder 2"/>
          <p:cNvSpPr>
            <a:spLocks noGrp="1"/>
          </p:cNvSpPr>
          <p:nvPr>
            <p:ph type="body" sz="quarter" idx="11"/>
          </p:nvPr>
        </p:nvSpPr>
        <p:spPr>
          <a:xfrm>
            <a:off x="1066120" y="2966782"/>
            <a:ext cx="5113438" cy="300293"/>
          </a:xfrm>
        </p:spPr>
        <p:txBody>
          <a:bodyPr>
            <a:normAutofit fontScale="62500" lnSpcReduction="20000"/>
          </a:bodyPr>
          <a:lstStyle/>
          <a:p>
            <a:endParaRPr lang="en-US" b="0" dirty="0"/>
          </a:p>
          <a:p>
            <a:endParaRPr lang="en-US" b="0" i="1" dirty="0"/>
          </a:p>
        </p:txBody>
      </p:sp>
      <p:pic>
        <p:nvPicPr>
          <p:cNvPr id="4102" name="Picture 6" descr="Picture of the outside of the 11-story Martha Morehouse Medical Pavilion for outpatient rehabilitation" title="Outpatient rehabilitatio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625268" y="2194433"/>
            <a:ext cx="3292076" cy="265292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icture of the outside of Dodd Rehabilitation Hospital" title="Inpatient rehabilitati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92911" y="2198940"/>
            <a:ext cx="3672846" cy="2617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icture of Ohio State's acute care brain and spine hospital" title="Acute care setting"/>
          <p:cNvPicPr>
            <a:picLocks noChangeAspect="1"/>
          </p:cNvPicPr>
          <p:nvPr/>
        </p:nvPicPr>
        <p:blipFill>
          <a:blip r:embed="rId4"/>
          <a:stretch>
            <a:fillRect/>
          </a:stretch>
        </p:blipFill>
        <p:spPr>
          <a:xfrm>
            <a:off x="211015" y="2173129"/>
            <a:ext cx="4003335" cy="2674228"/>
          </a:xfrm>
          <a:prstGeom prst="rect">
            <a:avLst/>
          </a:prstGeom>
        </p:spPr>
      </p:pic>
      <p:sp>
        <p:nvSpPr>
          <p:cNvPr id="7" name="TextBox 6"/>
          <p:cNvSpPr txBox="1"/>
          <p:nvPr/>
        </p:nvSpPr>
        <p:spPr>
          <a:xfrm>
            <a:off x="804863" y="1565949"/>
            <a:ext cx="2795925"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Acute care (</a:t>
            </a:r>
            <a:r>
              <a:rPr kumimoji="0" lang="en-US" sz="25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
            </a: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8)</a:t>
            </a:r>
          </a:p>
        </p:txBody>
      </p:sp>
      <p:sp>
        <p:nvSpPr>
          <p:cNvPr id="12" name="TextBox 11"/>
          <p:cNvSpPr txBox="1"/>
          <p:nvPr/>
        </p:nvSpPr>
        <p:spPr>
          <a:xfrm>
            <a:off x="5179334" y="1575998"/>
            <a:ext cx="267847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Inpatient (</a:t>
            </a:r>
            <a:r>
              <a:rPr kumimoji="0" lang="en-US" sz="25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
            </a: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10)</a:t>
            </a:r>
          </a:p>
        </p:txBody>
      </p:sp>
      <p:sp>
        <p:nvSpPr>
          <p:cNvPr id="13" name="TextBox 12"/>
          <p:cNvSpPr txBox="1"/>
          <p:nvPr/>
        </p:nvSpPr>
        <p:spPr>
          <a:xfrm>
            <a:off x="8912808" y="1575998"/>
            <a:ext cx="2716995"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Outpatient (</a:t>
            </a:r>
            <a:r>
              <a:rPr kumimoji="0" lang="en-US" sz="25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a:t>
            </a: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a:t>
            </a:r>
          </a:p>
        </p:txBody>
      </p:sp>
      <p:sp>
        <p:nvSpPr>
          <p:cNvPr id="10" name="Rectangle 9">
            <a:extLst>
              <a:ext uri="{FF2B5EF4-FFF2-40B4-BE49-F238E27FC236}">
                <a16:creationId xmlns:a16="http://schemas.microsoft.com/office/drawing/2014/main" id="{4BFBFAAE-E7DD-41B0-8EE1-D7E40D311245}"/>
              </a:ext>
            </a:extLst>
          </p:cNvPr>
          <p:cNvSpPr/>
          <p:nvPr/>
        </p:nvSpPr>
        <p:spPr>
          <a:xfrm>
            <a:off x="3161754" y="6445405"/>
            <a:ext cx="5814978" cy="30029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312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000" dirty="0"/>
              <a:t>Provided equipment: Mar – Apr 2022*</a:t>
            </a:r>
          </a:p>
          <a:p>
            <a:endParaRPr lang="en-US" dirty="0"/>
          </a:p>
        </p:txBody>
      </p:sp>
      <p:sp>
        <p:nvSpPr>
          <p:cNvPr id="3" name="Text Placeholder 2"/>
          <p:cNvSpPr>
            <a:spLocks noGrp="1"/>
          </p:cNvSpPr>
          <p:nvPr>
            <p:ph type="body" sz="quarter" idx="11"/>
          </p:nvPr>
        </p:nvSpPr>
        <p:spPr/>
        <p:txBody>
          <a:bodyPr/>
          <a:lstStyle/>
          <a:p>
            <a:endParaRPr lang="en-US" b="0" dirty="0"/>
          </a:p>
          <a:p>
            <a:pPr marL="457200" indent="-457200">
              <a:buFont typeface="Arial" panose="020B0604020202020204" pitchFamily="34" charset="0"/>
              <a:buChar char="•"/>
            </a:pPr>
            <a:r>
              <a:rPr lang="en-US" b="0" dirty="0"/>
              <a:t>Acute care: Individual Fugl-Meyer kits</a:t>
            </a:r>
          </a:p>
          <a:p>
            <a:pPr marL="457200" indent="-457200">
              <a:buFont typeface="Arial" panose="020B0604020202020204" pitchFamily="34" charset="0"/>
              <a:buChar char="•"/>
            </a:pPr>
            <a:r>
              <a:rPr lang="en-US" b="0" dirty="0">
                <a:solidFill>
                  <a:schemeClr val="bg1"/>
                </a:solidFill>
              </a:rPr>
              <a:t>Inpatient: Three Fugl-Meyer kits; one ARAT kit</a:t>
            </a:r>
          </a:p>
          <a:p>
            <a:pPr marL="457200" indent="-457200">
              <a:buFont typeface="Arial" panose="020B0604020202020204" pitchFamily="34" charset="0"/>
              <a:buChar char="•"/>
            </a:pPr>
            <a:r>
              <a:rPr lang="en-US" b="0" dirty="0"/>
              <a:t>Outpatient: Individual Fugl-Meyer kits; one ARAT kit (three sites)</a:t>
            </a:r>
            <a:endParaRPr lang="en-US" b="0" dirty="0">
              <a:solidFill>
                <a:schemeClr val="bg1"/>
              </a:solidFill>
            </a:endParaRPr>
          </a:p>
          <a:p>
            <a:pPr algn="ctr"/>
            <a:endParaRPr lang="en-US" b="0" i="1" dirty="0"/>
          </a:p>
        </p:txBody>
      </p:sp>
      <p:pic>
        <p:nvPicPr>
          <p:cNvPr id="5" name="Picture 4" descr="Individual Fugl-Meyer kits containing an unsharpened pencil, small aluminum can, spherical object, and a laminated scoring form" title="Fugl-Meyer kit"/>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26418" y="3245618"/>
            <a:ext cx="3537020" cy="2652765"/>
          </a:xfrm>
          <a:prstGeom prst="rect">
            <a:avLst/>
          </a:prstGeom>
        </p:spPr>
      </p:pic>
      <p:pic>
        <p:nvPicPr>
          <p:cNvPr id="7" name="Picture 6" descr="Full Action Research Arm Test kit complete with multiple wooden blocks, spherical object, cylindrical objects, and empty cups" title="Action Research Arm Test ki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54391" y="3245618"/>
            <a:ext cx="3550417" cy="2662813"/>
          </a:xfrm>
          <a:prstGeom prst="rect">
            <a:avLst/>
          </a:prstGeom>
        </p:spPr>
      </p:pic>
    </p:spTree>
    <p:extLst>
      <p:ext uri="{BB962C8B-B14F-4D97-AF65-F5344CB8AC3E}">
        <p14:creationId xmlns:p14="http://schemas.microsoft.com/office/powerpoint/2010/main" val="2531714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a:t>Changed documentation fields: Aug 2021 – Sept 2022*</a:t>
            </a:r>
          </a:p>
          <a:p>
            <a:endParaRPr lang="en-US" dirty="0"/>
          </a:p>
        </p:txBody>
      </p:sp>
      <p:sp>
        <p:nvSpPr>
          <p:cNvPr id="3" name="Text Placeholder 2"/>
          <p:cNvSpPr>
            <a:spLocks noGrp="1"/>
          </p:cNvSpPr>
          <p:nvPr>
            <p:ph type="body" sz="quarter" idx="11"/>
          </p:nvPr>
        </p:nvSpPr>
        <p:spPr/>
        <p:txBody>
          <a:bodyPr/>
          <a:lstStyle/>
          <a:p>
            <a:endParaRPr lang="en-US" b="0" dirty="0"/>
          </a:p>
          <a:p>
            <a:pPr algn="ctr"/>
            <a:endParaRPr lang="en-US" b="0" i="1" dirty="0"/>
          </a:p>
        </p:txBody>
      </p:sp>
      <p:pic>
        <p:nvPicPr>
          <p:cNvPr id="5" name="Picture 4" descr="Screen capture of where therapists document Fugl-Meyer scores in the EPIC documentation system" title="Screenshot on the top"/>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5475" y="1127011"/>
            <a:ext cx="10941050" cy="1949450"/>
          </a:xfrm>
          <a:prstGeom prst="rect">
            <a:avLst/>
          </a:prstGeom>
        </p:spPr>
      </p:pic>
      <p:pic>
        <p:nvPicPr>
          <p:cNvPr id="6" name="Picture 5" descr="Screen capture of where therapists document Action Research Arm Test scores in the EPIC documentation system" title="Screenshot on the bottom"/>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66775" y="3539841"/>
            <a:ext cx="10458450" cy="2724150"/>
          </a:xfrm>
          <a:prstGeom prst="rect">
            <a:avLst/>
          </a:prstGeom>
        </p:spPr>
      </p:pic>
      <p:sp>
        <p:nvSpPr>
          <p:cNvPr id="7" name="Rectangle 6">
            <a:extLst>
              <a:ext uri="{FF2B5EF4-FFF2-40B4-BE49-F238E27FC236}">
                <a16:creationId xmlns:a16="http://schemas.microsoft.com/office/drawing/2014/main" id="{AAB10873-4221-49B3-83C1-6E8008A57720}"/>
              </a:ext>
            </a:extLst>
          </p:cNvPr>
          <p:cNvSpPr/>
          <p:nvPr/>
        </p:nvSpPr>
        <p:spPr>
          <a:xfrm>
            <a:off x="3161754" y="6445405"/>
            <a:ext cx="5814978" cy="30029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720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9771C6-588F-8247-BCBD-8EB8455294CC}"/>
              </a:ext>
            </a:extLst>
          </p:cNvPr>
          <p:cNvSpPr>
            <a:spLocks noGrp="1"/>
          </p:cNvSpPr>
          <p:nvPr>
            <p:ph type="body" sz="quarter" idx="10"/>
          </p:nvPr>
        </p:nvSpPr>
        <p:spPr/>
        <p:txBody>
          <a:bodyPr/>
          <a:lstStyle/>
          <a:p>
            <a:r>
              <a:rPr lang="en-US" dirty="0"/>
              <a:t>Impact</a:t>
            </a:r>
          </a:p>
        </p:txBody>
      </p:sp>
      <p:sp>
        <p:nvSpPr>
          <p:cNvPr id="3" name="Text Placeholder 2">
            <a:extLst>
              <a:ext uri="{FF2B5EF4-FFF2-40B4-BE49-F238E27FC236}">
                <a16:creationId xmlns:a16="http://schemas.microsoft.com/office/drawing/2014/main" id="{BA7D9055-4707-92F2-A7EE-BA7F098829F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423FB0F5-B660-D460-CC48-09CB4A6481FD}"/>
              </a:ext>
            </a:extLst>
          </p:cNvPr>
          <p:cNvPicPr>
            <a:picLocks noChangeAspect="1"/>
          </p:cNvPicPr>
          <p:nvPr/>
        </p:nvPicPr>
        <p:blipFill>
          <a:blip r:embed="rId2"/>
          <a:stretch>
            <a:fillRect/>
          </a:stretch>
        </p:blipFill>
        <p:spPr>
          <a:xfrm>
            <a:off x="10137142" y="315007"/>
            <a:ext cx="1909556" cy="2497768"/>
          </a:xfrm>
          <a:prstGeom prst="rect">
            <a:avLst/>
          </a:prstGeom>
        </p:spPr>
      </p:pic>
      <p:sp>
        <p:nvSpPr>
          <p:cNvPr id="8" name="Text Placeholder 2">
            <a:extLst>
              <a:ext uri="{FF2B5EF4-FFF2-40B4-BE49-F238E27FC236}">
                <a16:creationId xmlns:a16="http://schemas.microsoft.com/office/drawing/2014/main" id="{C54CDF50-BBF3-1A2B-7A87-5F739BCB8BE8}"/>
              </a:ext>
            </a:extLst>
          </p:cNvPr>
          <p:cNvSpPr txBox="1">
            <a:spLocks/>
          </p:cNvSpPr>
          <p:nvPr/>
        </p:nvSpPr>
        <p:spPr>
          <a:xfrm>
            <a:off x="804863" y="1127011"/>
            <a:ext cx="8975241" cy="490537"/>
          </a:xfrm>
          <a:prstGeom prst="rect">
            <a:avLst/>
          </a:prstGeom>
        </p:spPr>
        <p:txBody>
          <a:bodyPr/>
          <a:lstStyle>
            <a:lvl1pPr marL="0" indent="0" algn="l" defTabSz="914400" rtl="0" eaLnBrk="1" latinLnBrk="0" hangingPunct="1">
              <a:lnSpc>
                <a:spcPct val="90000"/>
              </a:lnSpc>
              <a:spcBef>
                <a:spcPts val="1000"/>
              </a:spcBef>
              <a:buFont typeface="Arial"/>
              <a:buNone/>
              <a:defRPr sz="2800" b="1" kern="1200">
                <a:solidFill>
                  <a:schemeClr val="bg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800" kern="1200">
                <a:solidFill>
                  <a:schemeClr val="tx1"/>
                </a:solidFill>
                <a:latin typeface="Arial" charset="0"/>
                <a:ea typeface="Arial" charset="0"/>
                <a:cs typeface="Arial" charset="0"/>
              </a:defRPr>
            </a:lvl2pPr>
            <a:lvl3pPr marL="914400" indent="0" algn="l" defTabSz="914400" rtl="0" eaLnBrk="1" latinLnBrk="0" hangingPunct="1">
              <a:lnSpc>
                <a:spcPct val="90000"/>
              </a:lnSpc>
              <a:spcBef>
                <a:spcPts val="500"/>
              </a:spcBef>
              <a:buFont typeface="Arial"/>
              <a:buNone/>
              <a:defRPr sz="2400" kern="1200">
                <a:solidFill>
                  <a:schemeClr val="tx1"/>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0" dirty="0"/>
              <a:t>Preliminary findings:</a:t>
            </a:r>
          </a:p>
          <a:p>
            <a:pPr marL="457200" indent="-457200">
              <a:buFont typeface="Arial" panose="020B0604020202020204" pitchFamily="34" charset="0"/>
              <a:buChar char="•"/>
            </a:pPr>
            <a:r>
              <a:rPr lang="en-US" b="0" dirty="0"/>
              <a:t>Adoption: Pre/post chart audits</a:t>
            </a:r>
          </a:p>
          <a:p>
            <a:pPr marL="457200" indent="-4572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7C503D05-067C-E99E-2A73-9646042C5F05}"/>
              </a:ext>
            </a:extLst>
          </p:cNvPr>
          <p:cNvPicPr>
            <a:picLocks noChangeAspect="1"/>
          </p:cNvPicPr>
          <p:nvPr/>
        </p:nvPicPr>
        <p:blipFill>
          <a:blip r:embed="rId3"/>
          <a:stretch>
            <a:fillRect/>
          </a:stretch>
        </p:blipFill>
        <p:spPr>
          <a:xfrm>
            <a:off x="2242605" y="2082236"/>
            <a:ext cx="7706789" cy="4638440"/>
          </a:xfrm>
          <a:prstGeom prst="rect">
            <a:avLst/>
          </a:prstGeom>
        </p:spPr>
      </p:pic>
      <p:sp>
        <p:nvSpPr>
          <p:cNvPr id="6" name="Rectangle 5">
            <a:extLst>
              <a:ext uri="{FF2B5EF4-FFF2-40B4-BE49-F238E27FC236}">
                <a16:creationId xmlns:a16="http://schemas.microsoft.com/office/drawing/2014/main" id="{03395F10-7F3F-FEB9-C815-C17C43107809}"/>
              </a:ext>
            </a:extLst>
          </p:cNvPr>
          <p:cNvSpPr/>
          <p:nvPr/>
        </p:nvSpPr>
        <p:spPr>
          <a:xfrm rot="18953665">
            <a:off x="5515978" y="5644301"/>
            <a:ext cx="749361" cy="30811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74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C2E450-C54F-C7EE-5751-FE7BAEB687FD}"/>
              </a:ext>
            </a:extLst>
          </p:cNvPr>
          <p:cNvSpPr>
            <a:spLocks noGrp="1"/>
          </p:cNvSpPr>
          <p:nvPr>
            <p:ph type="body" sz="quarter" idx="10"/>
          </p:nvPr>
        </p:nvSpPr>
        <p:spPr/>
        <p:txBody>
          <a:bodyPr/>
          <a:lstStyle/>
          <a:p>
            <a:r>
              <a:rPr lang="en-US" dirty="0"/>
              <a:t>Designing for dissemination</a:t>
            </a:r>
          </a:p>
        </p:txBody>
      </p:sp>
      <p:sp>
        <p:nvSpPr>
          <p:cNvPr id="3" name="Text Placeholder 2">
            <a:extLst>
              <a:ext uri="{FF2B5EF4-FFF2-40B4-BE49-F238E27FC236}">
                <a16:creationId xmlns:a16="http://schemas.microsoft.com/office/drawing/2014/main" id="{0506E691-9D35-6C10-2936-0938D0257872}"/>
              </a:ext>
            </a:extLst>
          </p:cNvPr>
          <p:cNvSpPr>
            <a:spLocks noGrp="1"/>
          </p:cNvSpPr>
          <p:nvPr>
            <p:ph type="body" sz="quarter" idx="11"/>
          </p:nvPr>
        </p:nvSpPr>
        <p:spPr/>
        <p:txBody>
          <a:bodyPr/>
          <a:lstStyle/>
          <a:p>
            <a:endParaRPr lang="en-US"/>
          </a:p>
        </p:txBody>
      </p:sp>
      <p:graphicFrame>
        <p:nvGraphicFramePr>
          <p:cNvPr id="4" name="Diagram 3">
            <a:extLst>
              <a:ext uri="{FF2B5EF4-FFF2-40B4-BE49-F238E27FC236}">
                <a16:creationId xmlns:a16="http://schemas.microsoft.com/office/drawing/2014/main" id="{E1B1FE3E-15FE-E399-13AB-3FC0D9948619}"/>
              </a:ext>
            </a:extLst>
          </p:cNvPr>
          <p:cNvGraphicFramePr/>
          <p:nvPr>
            <p:extLst>
              <p:ext uri="{D42A27DB-BD31-4B8C-83A1-F6EECF244321}">
                <p14:modId xmlns:p14="http://schemas.microsoft.com/office/powerpoint/2010/main" val="961072820"/>
              </p:ext>
            </p:extLst>
          </p:nvPr>
        </p:nvGraphicFramePr>
        <p:xfrm>
          <a:off x="1108765" y="404660"/>
          <a:ext cx="9974470"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ect 3">
            <a:extLst>
              <a:ext uri="{FF2B5EF4-FFF2-40B4-BE49-F238E27FC236}">
                <a16:creationId xmlns:a16="http://schemas.microsoft.com/office/drawing/2014/main" id="{7910FF80-513B-426B-A5A0-1E05C300C3A2}"/>
              </a:ext>
            </a:extLst>
          </p:cNvPr>
          <p:cNvSpPr txBox="1"/>
          <p:nvPr/>
        </p:nvSpPr>
        <p:spPr>
          <a:xfrm>
            <a:off x="546064" y="5994560"/>
            <a:ext cx="9406009" cy="319959"/>
          </a:xfrm>
          <a:prstGeom prst="rect">
            <a:avLst/>
          </a:prstGeom>
        </p:spPr>
        <p:txBody>
          <a:bodyPr vert="horz" wrap="square" lIns="0" tIns="12065" rIns="0" bIns="0" rtlCol="0">
            <a:spAutoFit/>
          </a:bodyPr>
          <a:lstStyle/>
          <a:p>
            <a:r>
              <a:rPr lang="en-US" sz="1000" dirty="0">
                <a:solidFill>
                  <a:schemeClr val="bg1"/>
                </a:solidFill>
                <a:effectLst/>
              </a:rPr>
              <a:t>Kwan, B. M., Brownson, R. C., Glasgow, R. E., </a:t>
            </a:r>
            <a:r>
              <a:rPr lang="en-US" sz="1000" dirty="0" err="1">
                <a:solidFill>
                  <a:schemeClr val="bg1"/>
                </a:solidFill>
                <a:effectLst/>
              </a:rPr>
              <a:t>Morrato</a:t>
            </a:r>
            <a:r>
              <a:rPr lang="en-US" sz="1000" dirty="0">
                <a:solidFill>
                  <a:schemeClr val="bg1"/>
                </a:solidFill>
                <a:effectLst/>
              </a:rPr>
              <a:t>, E. H., &amp; Luke, D. A. (2022). Designing for Dissemination and Sustainability to Promote Equitable Impacts on Health. </a:t>
            </a:r>
            <a:r>
              <a:rPr lang="en-US" sz="1000" i="1" dirty="0">
                <a:solidFill>
                  <a:schemeClr val="bg1"/>
                </a:solidFill>
                <a:effectLst/>
              </a:rPr>
              <a:t>Annual Review of Public Health</a:t>
            </a:r>
            <a:r>
              <a:rPr lang="en-US" sz="1000" dirty="0">
                <a:solidFill>
                  <a:schemeClr val="bg1"/>
                </a:solidFill>
                <a:effectLst/>
              </a:rPr>
              <a:t>, </a:t>
            </a:r>
            <a:r>
              <a:rPr lang="en-US" sz="1000" i="1" dirty="0">
                <a:solidFill>
                  <a:schemeClr val="bg1"/>
                </a:solidFill>
                <a:effectLst/>
              </a:rPr>
              <a:t>43</a:t>
            </a:r>
            <a:r>
              <a:rPr lang="en-US" sz="1000" dirty="0">
                <a:solidFill>
                  <a:schemeClr val="bg1"/>
                </a:solidFill>
                <a:effectLst/>
              </a:rPr>
              <a:t>, 331–353. </a:t>
            </a:r>
            <a:r>
              <a:rPr lang="en-US" sz="1000" dirty="0">
                <a:solidFill>
                  <a:schemeClr val="bg1"/>
                </a:solidFill>
                <a:effectLst/>
                <a:hlinkClick r:id="rId7">
                  <a:extLst>
                    <a:ext uri="{A12FA001-AC4F-418D-AE19-62706E023703}">
                      <ahyp:hlinkClr xmlns:ahyp="http://schemas.microsoft.com/office/drawing/2018/hyperlinkcolor" val="tx"/>
                    </a:ext>
                  </a:extLst>
                </a:hlinkClick>
              </a:rPr>
              <a:t>https://doi.org/10.1146/annurev-publhealth-052220-112457</a:t>
            </a:r>
            <a:endParaRPr lang="en-US" sz="1000" dirty="0">
              <a:solidFill>
                <a:schemeClr val="bg1"/>
              </a:solidFill>
              <a:effectLst/>
            </a:endParaRPr>
          </a:p>
        </p:txBody>
      </p:sp>
    </p:spTree>
    <p:extLst>
      <p:ext uri="{BB962C8B-B14F-4D97-AF65-F5344CB8AC3E}">
        <p14:creationId xmlns:p14="http://schemas.microsoft.com/office/powerpoint/2010/main" val="1492578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3B1A8E-5D2A-ACA6-9B97-DAD7FD4A5DE3}"/>
              </a:ext>
            </a:extLst>
          </p:cNvPr>
          <p:cNvSpPr>
            <a:spLocks noGrp="1"/>
          </p:cNvSpPr>
          <p:nvPr>
            <p:ph type="body" sz="quarter" idx="10"/>
          </p:nvPr>
        </p:nvSpPr>
        <p:spPr/>
        <p:txBody>
          <a:bodyPr/>
          <a:lstStyle/>
          <a:p>
            <a:r>
              <a:rPr lang="en-US" dirty="0"/>
              <a:t>Designing for Dissemination Recommendations</a:t>
            </a:r>
          </a:p>
        </p:txBody>
      </p:sp>
      <p:sp>
        <p:nvSpPr>
          <p:cNvPr id="3" name="Text Placeholder 2">
            <a:extLst>
              <a:ext uri="{FF2B5EF4-FFF2-40B4-BE49-F238E27FC236}">
                <a16:creationId xmlns:a16="http://schemas.microsoft.com/office/drawing/2014/main" id="{349ED91F-737A-B4B8-1E40-F1CEB9427225}"/>
              </a:ext>
            </a:extLst>
          </p:cNvPr>
          <p:cNvSpPr>
            <a:spLocks noGrp="1"/>
          </p:cNvSpPr>
          <p:nvPr>
            <p:ph type="body" sz="quarter" idx="11"/>
          </p:nvPr>
        </p:nvSpPr>
        <p:spPr>
          <a:xfrm>
            <a:off x="804863" y="1392838"/>
            <a:ext cx="11038794" cy="490537"/>
          </a:xfrm>
        </p:spPr>
        <p:txBody>
          <a:bodyPr/>
          <a:lstStyle/>
          <a:p>
            <a:pPr marL="457200" indent="-457200">
              <a:buFont typeface="Arial" panose="020B0604020202020204" pitchFamily="34" charset="0"/>
              <a:buChar char="•"/>
            </a:pPr>
            <a:r>
              <a:rPr lang="en-US" b="0" dirty="0"/>
              <a:t>Engage interested partners early in dissemination product design</a:t>
            </a:r>
          </a:p>
          <a:p>
            <a:pPr marL="457200" indent="-457200">
              <a:buFont typeface="Arial" panose="020B0604020202020204" pitchFamily="34" charset="0"/>
              <a:buChar char="•"/>
            </a:pPr>
            <a:r>
              <a:rPr lang="en-US" b="0" dirty="0"/>
              <a:t>Establish a plan for measuring the impact of your products</a:t>
            </a:r>
          </a:p>
          <a:p>
            <a:pPr marL="457200" indent="-457200">
              <a:buFont typeface="Arial" panose="020B0604020202020204" pitchFamily="34" charset="0"/>
              <a:buChar char="•"/>
            </a:pPr>
            <a:r>
              <a:rPr lang="en-US" b="0" dirty="0"/>
              <a:t>Pilot test product options with intended audiences</a:t>
            </a:r>
          </a:p>
          <a:p>
            <a:pPr marL="457200" indent="-457200">
              <a:buFont typeface="Arial" panose="020B0604020202020204" pitchFamily="34" charset="0"/>
              <a:buChar char="•"/>
            </a:pPr>
            <a:r>
              <a:rPr lang="en-US" b="0" dirty="0"/>
              <a:t>Refine products according to audience responses and reactions</a:t>
            </a:r>
          </a:p>
          <a:p>
            <a:pPr marL="457200" indent="-457200">
              <a:buFont typeface="Arial" panose="020B0604020202020204" pitchFamily="34" charset="0"/>
              <a:buChar char="•"/>
            </a:pPr>
            <a:r>
              <a:rPr lang="en-US" b="0" dirty="0"/>
              <a:t>Involve partners in the equitable messaging, packaging, and distributing of dissemination products</a:t>
            </a:r>
          </a:p>
          <a:p>
            <a:pPr marL="457200" indent="-457200">
              <a:buFont typeface="Arial" panose="020B0604020202020204" pitchFamily="34" charset="0"/>
              <a:buChar char="•"/>
            </a:pPr>
            <a:r>
              <a:rPr lang="en-US" b="0" dirty="0"/>
              <a:t>Iteratively modify products to meet the evolving needs of your target context and audience</a:t>
            </a:r>
          </a:p>
          <a:p>
            <a:pPr marL="457200" indent="-457200">
              <a:buFont typeface="Arial" panose="020B0604020202020204" pitchFamily="34" charset="0"/>
              <a:buChar char="•"/>
            </a:pPr>
            <a:endParaRPr lang="en-US" b="0" dirty="0"/>
          </a:p>
          <a:p>
            <a:pPr marL="457200" indent="-457200">
              <a:buFont typeface="Arial" panose="020B0604020202020204" pitchFamily="34" charset="0"/>
              <a:buChar char="•"/>
            </a:pPr>
            <a:endParaRPr lang="en-US" b="0" dirty="0"/>
          </a:p>
        </p:txBody>
      </p:sp>
    </p:spTree>
    <p:extLst>
      <p:ext uri="{BB962C8B-B14F-4D97-AF65-F5344CB8AC3E}">
        <p14:creationId xmlns:p14="http://schemas.microsoft.com/office/powerpoint/2010/main" val="35422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01097" y="195894"/>
            <a:ext cx="9052526" cy="60953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119" y="4357573"/>
            <a:ext cx="921083" cy="92108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619" y="3032303"/>
            <a:ext cx="778042" cy="778042"/>
          </a:xfrm>
          <a:prstGeom prst="rect">
            <a:avLst/>
          </a:prstGeom>
        </p:spPr>
      </p:pic>
      <p:sp>
        <p:nvSpPr>
          <p:cNvPr id="2" name="Multiply 1"/>
          <p:cNvSpPr/>
          <p:nvPr/>
        </p:nvSpPr>
        <p:spPr>
          <a:xfrm>
            <a:off x="6478234" y="1382233"/>
            <a:ext cx="3324984" cy="5475767"/>
          </a:xfrm>
          <a:prstGeom prst="mathMultiply">
            <a:avLst>
              <a:gd name="adj1" fmla="val 81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68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a:xfrm>
            <a:off x="487623" y="3121771"/>
            <a:ext cx="11038794" cy="490537"/>
          </a:xfrm>
        </p:spPr>
        <p:txBody>
          <a:bodyPr/>
          <a:lstStyle/>
          <a:p>
            <a:pPr algn="ctr"/>
            <a:r>
              <a:rPr lang="en-US" sz="3500" dirty="0"/>
              <a:t>THANK YOU!</a:t>
            </a:r>
          </a:p>
        </p:txBody>
      </p:sp>
    </p:spTree>
    <p:extLst>
      <p:ext uri="{BB962C8B-B14F-4D97-AF65-F5344CB8AC3E}">
        <p14:creationId xmlns:p14="http://schemas.microsoft.com/office/powerpoint/2010/main" val="127672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Research pipeline</a:t>
            </a:r>
          </a:p>
        </p:txBody>
      </p:sp>
      <p:sp>
        <p:nvSpPr>
          <p:cNvPr id="8" name="Text Placeholder 7"/>
          <p:cNvSpPr>
            <a:spLocks noGrp="1"/>
          </p:cNvSpPr>
          <p:nvPr>
            <p:ph type="body" sz="quarter" idx="11"/>
          </p:nvPr>
        </p:nvSpPr>
        <p:spPr/>
        <p:txBody>
          <a:bodyPr/>
          <a:lstStyle/>
          <a:p>
            <a:endParaRPr lang="en-US"/>
          </a:p>
        </p:txBody>
      </p:sp>
      <p:sp>
        <p:nvSpPr>
          <p:cNvPr id="4" name="TextBox 3"/>
          <p:cNvSpPr txBox="1"/>
          <p:nvPr/>
        </p:nvSpPr>
        <p:spPr>
          <a:xfrm>
            <a:off x="866774" y="5711456"/>
            <a:ext cx="9106565" cy="707886"/>
          </a:xfrm>
          <a:prstGeom prst="rect">
            <a:avLst/>
          </a:prstGeom>
          <a:noFill/>
        </p:spPr>
        <p:txBody>
          <a:bodyPr wrap="square" rtlCol="0">
            <a:spAutoFit/>
          </a:bodyPr>
          <a:lstStyle/>
          <a:p>
            <a:r>
              <a:rPr lang="en-US" sz="1100" dirty="0" err="1">
                <a:solidFill>
                  <a:schemeClr val="bg1"/>
                </a:solidFill>
              </a:rPr>
              <a:t>Landes</a:t>
            </a:r>
            <a:r>
              <a:rPr lang="en-US" sz="1100" dirty="0">
                <a:solidFill>
                  <a:schemeClr val="bg1"/>
                </a:solidFill>
              </a:rPr>
              <a:t>, S. J., </a:t>
            </a:r>
            <a:r>
              <a:rPr lang="en-US" sz="1100" dirty="0" err="1">
                <a:solidFill>
                  <a:schemeClr val="bg1"/>
                </a:solidFill>
              </a:rPr>
              <a:t>McBain</a:t>
            </a:r>
            <a:r>
              <a:rPr lang="en-US" sz="1100" dirty="0">
                <a:solidFill>
                  <a:schemeClr val="bg1"/>
                </a:solidFill>
              </a:rPr>
              <a:t>, S. A., &amp; Curran, G. M. (2019). An introduction to effectiveness-implementation hybrid designs. </a:t>
            </a:r>
            <a:r>
              <a:rPr lang="en-US" sz="1100" i="1" dirty="0">
                <a:solidFill>
                  <a:schemeClr val="bg1"/>
                </a:solidFill>
              </a:rPr>
              <a:t>Psychiatry Research</a:t>
            </a:r>
            <a:r>
              <a:rPr lang="en-US" sz="1100" dirty="0">
                <a:solidFill>
                  <a:schemeClr val="bg1"/>
                </a:solidFill>
              </a:rPr>
              <a:t>, </a:t>
            </a:r>
            <a:r>
              <a:rPr lang="en-US" sz="1100" i="1" dirty="0">
                <a:solidFill>
                  <a:schemeClr val="bg1"/>
                </a:solidFill>
              </a:rPr>
              <a:t>280</a:t>
            </a:r>
            <a:r>
              <a:rPr lang="en-US" sz="1100" dirty="0">
                <a:solidFill>
                  <a:schemeClr val="bg1"/>
                </a:solidFill>
              </a:rPr>
              <a:t>, 112513. </a:t>
            </a:r>
            <a:r>
              <a:rPr lang="en-US" sz="1100" dirty="0">
                <a:solidFill>
                  <a:schemeClr val="bg1"/>
                </a:solidFill>
                <a:hlinkClick r:id="rId2"/>
              </a:rPr>
              <a:t>https://doi.org/10.1016/j.psychres.2019.112513</a:t>
            </a:r>
            <a:endParaRPr lang="en-US" sz="1100" dirty="0">
              <a:solidFill>
                <a:schemeClr val="bg1"/>
              </a:solidFill>
            </a:endParaRPr>
          </a:p>
          <a:p>
            <a:endParaRPr lang="en-US" dirty="0"/>
          </a:p>
        </p:txBody>
      </p:sp>
      <p:pic>
        <p:nvPicPr>
          <p:cNvPr id="5" name="Picture 4"/>
          <p:cNvPicPr>
            <a:picLocks noChangeAspect="1"/>
          </p:cNvPicPr>
          <p:nvPr/>
        </p:nvPicPr>
        <p:blipFill>
          <a:blip r:embed="rId3"/>
          <a:stretch>
            <a:fillRect/>
          </a:stretch>
        </p:blipFill>
        <p:spPr>
          <a:xfrm>
            <a:off x="1189960" y="2339163"/>
            <a:ext cx="10020300" cy="2505075"/>
          </a:xfrm>
          <a:prstGeom prst="rect">
            <a:avLst/>
          </a:prstGeom>
        </p:spPr>
      </p:pic>
      <p:sp>
        <p:nvSpPr>
          <p:cNvPr id="7" name="Rectangle 6"/>
          <p:cNvSpPr/>
          <p:nvPr/>
        </p:nvSpPr>
        <p:spPr>
          <a:xfrm>
            <a:off x="2082062" y="3020200"/>
            <a:ext cx="3744580" cy="11430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0FE690D-E14A-7FFD-8481-B9ABF98425D9}"/>
              </a:ext>
            </a:extLst>
          </p:cNvPr>
          <p:cNvSpPr txBox="1"/>
          <p:nvPr/>
        </p:nvSpPr>
        <p:spPr>
          <a:xfrm>
            <a:off x="6221896" y="3205849"/>
            <a:ext cx="1749287" cy="738664"/>
          </a:xfrm>
          <a:prstGeom prst="rect">
            <a:avLst/>
          </a:prstGeom>
          <a:solidFill>
            <a:schemeClr val="bg1"/>
          </a:solidFill>
          <a:ln w="19050">
            <a:solidFill>
              <a:schemeClr val="tx1"/>
            </a:solidFill>
          </a:ln>
        </p:spPr>
        <p:txBody>
          <a:bodyPr wrap="square" rtlCol="0" anchor="ctr">
            <a:spAutoFit/>
          </a:bodyPr>
          <a:lstStyle/>
          <a:p>
            <a:pPr algn="ctr"/>
            <a:endParaRPr lang="en-US" sz="500"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D&amp;I </a:t>
            </a:r>
          </a:p>
          <a:p>
            <a:pPr algn="ctr"/>
            <a:r>
              <a:rPr lang="en-US" sz="1600" b="1" dirty="0">
                <a:latin typeface="Arial" panose="020B0604020202020204" pitchFamily="34" charset="0"/>
                <a:cs typeface="Arial" panose="020B0604020202020204" pitchFamily="34" charset="0"/>
              </a:rPr>
              <a:t>Research</a:t>
            </a:r>
          </a:p>
          <a:p>
            <a:pPr algn="ctr"/>
            <a:endParaRPr lang="en-US" sz="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154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Definitions</a:t>
            </a:r>
          </a:p>
        </p:txBody>
      </p:sp>
      <p:sp>
        <p:nvSpPr>
          <p:cNvPr id="5" name="object 5"/>
          <p:cNvSpPr txBox="1">
            <a:spLocks noGrp="1"/>
          </p:cNvSpPr>
          <p:nvPr>
            <p:ph type="body" idx="4294967295"/>
          </p:nvPr>
        </p:nvSpPr>
        <p:spPr>
          <a:xfrm>
            <a:off x="0" y="1410618"/>
            <a:ext cx="12192000" cy="1898597"/>
          </a:xfrm>
          <a:prstGeom prst="rect">
            <a:avLst/>
          </a:prstGeom>
          <a:solidFill>
            <a:schemeClr val="tx1"/>
          </a:solidFill>
        </p:spPr>
        <p:txBody>
          <a:bodyPr vert="horz" wrap="square" lIns="0" tIns="13335" rIns="0" bIns="0" rtlCol="0" anchor="b">
            <a:spAutoFit/>
          </a:bodyPr>
          <a:lstStyle/>
          <a:p>
            <a:pPr marL="0" marR="5080" indent="0" algn="ctr">
              <a:lnSpc>
                <a:spcPct val="100000"/>
              </a:lnSpc>
              <a:spcBef>
                <a:spcPts val="105"/>
              </a:spcBef>
              <a:buNone/>
            </a:pPr>
            <a:endParaRPr lang="en-US" sz="2500" dirty="0">
              <a:solidFill>
                <a:schemeClr val="bg1"/>
              </a:solidFill>
            </a:endParaRPr>
          </a:p>
          <a:p>
            <a:pPr marL="0" marR="5080" indent="0" algn="ctr">
              <a:lnSpc>
                <a:spcPct val="100000"/>
              </a:lnSpc>
              <a:spcBef>
                <a:spcPts val="105"/>
              </a:spcBef>
              <a:buNone/>
            </a:pPr>
            <a:r>
              <a:rPr lang="en-US" sz="2500" u="sng" dirty="0">
                <a:solidFill>
                  <a:schemeClr val="bg1"/>
                </a:solidFill>
              </a:rPr>
              <a:t>Dissemination</a:t>
            </a:r>
            <a:r>
              <a:rPr lang="en-US" sz="2500" dirty="0">
                <a:solidFill>
                  <a:schemeClr val="bg1"/>
                </a:solidFill>
              </a:rPr>
              <a:t>: The intentional approach of spreading interventions (or recommendations) to a target audience via determined channels using planned strategies </a:t>
            </a:r>
          </a:p>
          <a:p>
            <a:pPr marL="0" marR="5080" indent="0" algn="ctr">
              <a:lnSpc>
                <a:spcPct val="100000"/>
              </a:lnSpc>
              <a:spcBef>
                <a:spcPts val="105"/>
              </a:spcBef>
              <a:buNone/>
            </a:pPr>
            <a:endParaRPr lang="en-US" sz="2500" dirty="0">
              <a:solidFill>
                <a:schemeClr val="bg1"/>
              </a:solidFill>
            </a:endParaRPr>
          </a:p>
          <a:p>
            <a:pPr marL="0" marR="5080" indent="0" algn="ctr">
              <a:lnSpc>
                <a:spcPct val="100000"/>
              </a:lnSpc>
              <a:spcBef>
                <a:spcPts val="105"/>
              </a:spcBef>
              <a:buNone/>
            </a:pPr>
            <a:endParaRPr sz="2000" dirty="0">
              <a:solidFill>
                <a:schemeClr val="bg1"/>
              </a:solidFill>
            </a:endParaRPr>
          </a:p>
        </p:txBody>
      </p:sp>
      <p:sp>
        <p:nvSpPr>
          <p:cNvPr id="7" name="object 3"/>
          <p:cNvSpPr txBox="1"/>
          <p:nvPr/>
        </p:nvSpPr>
        <p:spPr>
          <a:xfrm>
            <a:off x="280250" y="5955037"/>
            <a:ext cx="9406009" cy="473848"/>
          </a:xfrm>
          <a:prstGeom prst="rect">
            <a:avLst/>
          </a:prstGeom>
        </p:spPr>
        <p:txBody>
          <a:bodyPr vert="horz" wrap="square" lIns="0" tIns="12065" rIns="0" bIns="0" rtlCol="0">
            <a:spAutoFit/>
          </a:bodyPr>
          <a:lstStyle/>
          <a:p>
            <a:r>
              <a:rPr lang="en-US" sz="1000" dirty="0">
                <a:solidFill>
                  <a:schemeClr val="bg1"/>
                </a:solidFill>
                <a:effectLst/>
              </a:rPr>
              <a:t>Brownson, E. by R. C., Colditz, G. A., Proctor, E. K., &amp; Chambers, and F. by D. (Eds.). (2023). </a:t>
            </a:r>
            <a:r>
              <a:rPr lang="en-US" sz="1000" i="1" dirty="0">
                <a:solidFill>
                  <a:schemeClr val="bg1"/>
                </a:solidFill>
                <a:effectLst/>
              </a:rPr>
              <a:t>Dissemination and Implementation Research in Health: Translating Science to Practice</a:t>
            </a:r>
            <a:r>
              <a:rPr lang="en-US" sz="1000" dirty="0">
                <a:solidFill>
                  <a:schemeClr val="bg1"/>
                </a:solidFill>
                <a:effectLst/>
              </a:rPr>
              <a:t> (Third Edition, New to this Edition:, Third Edition, New to this Edition:). Oxford University Press.</a:t>
            </a:r>
          </a:p>
          <a:p>
            <a:endParaRPr lang="en-US" sz="1000" dirty="0">
              <a:solidFill>
                <a:schemeClr val="bg1"/>
              </a:solidFill>
              <a:effectLst/>
            </a:endParaRPr>
          </a:p>
        </p:txBody>
      </p:sp>
      <p:sp>
        <p:nvSpPr>
          <p:cNvPr id="8" name="object 5"/>
          <p:cNvSpPr txBox="1">
            <a:spLocks/>
          </p:cNvSpPr>
          <p:nvPr/>
        </p:nvSpPr>
        <p:spPr>
          <a:xfrm>
            <a:off x="0" y="3548785"/>
            <a:ext cx="12192000" cy="1898597"/>
          </a:xfrm>
          <a:prstGeom prst="rect">
            <a:avLst/>
          </a:prstGeom>
          <a:solidFill>
            <a:schemeClr val="tx1"/>
          </a:solidFill>
        </p:spPr>
        <p:txBody>
          <a:bodyPr vert="horz" wrap="square" lIns="0" tIns="13335" rIns="0" bIns="0" rtlCol="0" anchor="b">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5080" indent="0" algn="ctr">
              <a:lnSpc>
                <a:spcPct val="100000"/>
              </a:lnSpc>
              <a:spcBef>
                <a:spcPts val="105"/>
              </a:spcBef>
              <a:buFont typeface="Arial"/>
              <a:buNone/>
            </a:pPr>
            <a:endParaRPr lang="en-US" sz="2500" dirty="0">
              <a:solidFill>
                <a:schemeClr val="bg1"/>
              </a:solidFill>
            </a:endParaRPr>
          </a:p>
          <a:p>
            <a:pPr marL="0" marR="5080" indent="0" algn="ctr">
              <a:lnSpc>
                <a:spcPct val="100000"/>
              </a:lnSpc>
              <a:spcBef>
                <a:spcPts val="105"/>
              </a:spcBef>
              <a:buFont typeface="Arial"/>
              <a:buNone/>
            </a:pPr>
            <a:r>
              <a:rPr lang="en-US" sz="2500" u="sng" dirty="0">
                <a:solidFill>
                  <a:schemeClr val="bg1"/>
                </a:solidFill>
              </a:rPr>
              <a:t>Dissemination strategies</a:t>
            </a:r>
            <a:r>
              <a:rPr lang="en-US" sz="2500" dirty="0">
                <a:solidFill>
                  <a:schemeClr val="bg1"/>
                </a:solidFill>
              </a:rPr>
              <a:t>: The mechanisms and approaches used to communicate and spread information about interventions to target users. </a:t>
            </a:r>
          </a:p>
          <a:p>
            <a:pPr marL="0" marR="5080" indent="0" algn="ctr">
              <a:lnSpc>
                <a:spcPct val="100000"/>
              </a:lnSpc>
              <a:spcBef>
                <a:spcPts val="105"/>
              </a:spcBef>
              <a:buFont typeface="Arial"/>
              <a:buNone/>
            </a:pPr>
            <a:endParaRPr lang="en-US" sz="2500" dirty="0">
              <a:solidFill>
                <a:schemeClr val="bg1"/>
              </a:solidFill>
            </a:endParaRPr>
          </a:p>
          <a:p>
            <a:pPr marL="0" marR="5080" indent="0" algn="ctr">
              <a:lnSpc>
                <a:spcPct val="100000"/>
              </a:lnSpc>
              <a:spcBef>
                <a:spcPts val="105"/>
              </a:spcBef>
              <a:buFont typeface="Arial"/>
              <a:buNone/>
            </a:pPr>
            <a:endParaRPr lang="en-US" sz="2000" dirty="0">
              <a:solidFill>
                <a:schemeClr val="bg1"/>
              </a:solidFill>
            </a:endParaRPr>
          </a:p>
        </p:txBody>
      </p:sp>
    </p:spTree>
    <p:extLst>
      <p:ext uri="{BB962C8B-B14F-4D97-AF65-F5344CB8AC3E}">
        <p14:creationId xmlns:p14="http://schemas.microsoft.com/office/powerpoint/2010/main" val="204641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Definitions</a:t>
            </a:r>
          </a:p>
        </p:txBody>
      </p:sp>
      <p:sp>
        <p:nvSpPr>
          <p:cNvPr id="5" name="object 5"/>
          <p:cNvSpPr txBox="1">
            <a:spLocks noGrp="1"/>
          </p:cNvSpPr>
          <p:nvPr>
            <p:ph type="body" idx="4294967295"/>
          </p:nvPr>
        </p:nvSpPr>
        <p:spPr>
          <a:xfrm>
            <a:off x="0" y="1707875"/>
            <a:ext cx="12192000" cy="1501052"/>
          </a:xfrm>
          <a:prstGeom prst="rect">
            <a:avLst/>
          </a:prstGeom>
          <a:solidFill>
            <a:schemeClr val="tx1"/>
          </a:solidFill>
        </p:spPr>
        <p:txBody>
          <a:bodyPr vert="horz" wrap="square" lIns="0" tIns="13335" rIns="0" bIns="0" rtlCol="0" anchor="b">
            <a:spAutoFit/>
          </a:bodyPr>
          <a:lstStyle/>
          <a:p>
            <a:pPr marL="0" marR="5080" indent="0" algn="ctr">
              <a:lnSpc>
                <a:spcPct val="100000"/>
              </a:lnSpc>
              <a:spcBef>
                <a:spcPts val="105"/>
              </a:spcBef>
              <a:buNone/>
            </a:pPr>
            <a:endParaRPr lang="en-US" sz="2500" dirty="0">
              <a:solidFill>
                <a:schemeClr val="bg1"/>
              </a:solidFill>
            </a:endParaRPr>
          </a:p>
          <a:p>
            <a:pPr marL="0" marR="5080" indent="0" algn="ctr">
              <a:lnSpc>
                <a:spcPct val="100000"/>
              </a:lnSpc>
              <a:spcBef>
                <a:spcPts val="105"/>
              </a:spcBef>
              <a:buNone/>
            </a:pPr>
            <a:r>
              <a:rPr lang="en-US" sz="2500" u="sng" dirty="0">
                <a:solidFill>
                  <a:schemeClr val="bg1"/>
                </a:solidFill>
              </a:rPr>
              <a:t>Passive dissemination strategies</a:t>
            </a:r>
            <a:r>
              <a:rPr lang="en-US" sz="2500" dirty="0">
                <a:solidFill>
                  <a:schemeClr val="bg1"/>
                </a:solidFill>
              </a:rPr>
              <a:t>: Mass mailings, publications (e.g., practice guidelines), presentations to broad audiences</a:t>
            </a:r>
          </a:p>
          <a:p>
            <a:pPr marL="0" marR="5080" indent="0" algn="ctr">
              <a:lnSpc>
                <a:spcPct val="100000"/>
              </a:lnSpc>
              <a:spcBef>
                <a:spcPts val="105"/>
              </a:spcBef>
              <a:buNone/>
            </a:pPr>
            <a:endParaRPr sz="2000" dirty="0">
              <a:solidFill>
                <a:schemeClr val="bg1"/>
              </a:solidFill>
            </a:endParaRPr>
          </a:p>
        </p:txBody>
      </p:sp>
      <p:sp>
        <p:nvSpPr>
          <p:cNvPr id="8" name="object 5"/>
          <p:cNvSpPr txBox="1">
            <a:spLocks/>
          </p:cNvSpPr>
          <p:nvPr/>
        </p:nvSpPr>
        <p:spPr>
          <a:xfrm>
            <a:off x="0" y="3681019"/>
            <a:ext cx="12192000" cy="1501052"/>
          </a:xfrm>
          <a:prstGeom prst="rect">
            <a:avLst/>
          </a:prstGeom>
          <a:solidFill>
            <a:schemeClr val="tx1"/>
          </a:solidFill>
        </p:spPr>
        <p:txBody>
          <a:bodyPr vert="horz" wrap="square" lIns="0" tIns="13335" rIns="0" bIns="0" rtlCol="0" anchor="b">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5080" indent="0" algn="ctr">
              <a:lnSpc>
                <a:spcPct val="100000"/>
              </a:lnSpc>
              <a:spcBef>
                <a:spcPts val="105"/>
              </a:spcBef>
              <a:buFont typeface="Arial"/>
              <a:buNone/>
            </a:pPr>
            <a:endParaRPr lang="en-US" sz="2500" dirty="0">
              <a:solidFill>
                <a:schemeClr val="bg1"/>
              </a:solidFill>
            </a:endParaRPr>
          </a:p>
          <a:p>
            <a:pPr marL="0" marR="5080" indent="0" algn="ctr">
              <a:lnSpc>
                <a:spcPct val="100000"/>
              </a:lnSpc>
              <a:spcBef>
                <a:spcPts val="105"/>
              </a:spcBef>
              <a:buFont typeface="Arial"/>
              <a:buNone/>
            </a:pPr>
            <a:r>
              <a:rPr lang="en-US" sz="2500" u="sng" dirty="0">
                <a:solidFill>
                  <a:schemeClr val="bg1"/>
                </a:solidFill>
              </a:rPr>
              <a:t>Active dissemination strategies</a:t>
            </a:r>
            <a:r>
              <a:rPr lang="en-US" sz="2500" dirty="0">
                <a:solidFill>
                  <a:schemeClr val="bg1"/>
                </a:solidFill>
              </a:rPr>
              <a:t>: Technical assistance, replication guidebooks, decision-making prompts or tools, mass media campaigns</a:t>
            </a:r>
          </a:p>
          <a:p>
            <a:pPr marL="0" marR="5080" indent="0" algn="ctr">
              <a:lnSpc>
                <a:spcPct val="100000"/>
              </a:lnSpc>
              <a:spcBef>
                <a:spcPts val="105"/>
              </a:spcBef>
              <a:buFont typeface="Arial"/>
              <a:buNone/>
            </a:pPr>
            <a:endParaRPr lang="en-US" sz="2000" dirty="0">
              <a:solidFill>
                <a:schemeClr val="bg1"/>
              </a:solidFill>
            </a:endParaRPr>
          </a:p>
        </p:txBody>
      </p:sp>
      <p:sp>
        <p:nvSpPr>
          <p:cNvPr id="2" name="object 3">
            <a:extLst>
              <a:ext uri="{FF2B5EF4-FFF2-40B4-BE49-F238E27FC236}">
                <a16:creationId xmlns:a16="http://schemas.microsoft.com/office/drawing/2014/main" id="{EEB2A4C3-F537-3A8A-45D3-B73702CEFAA6}"/>
              </a:ext>
            </a:extLst>
          </p:cNvPr>
          <p:cNvSpPr txBox="1"/>
          <p:nvPr/>
        </p:nvSpPr>
        <p:spPr>
          <a:xfrm>
            <a:off x="280250" y="6124000"/>
            <a:ext cx="11159689" cy="319959"/>
          </a:xfrm>
          <a:prstGeom prst="rect">
            <a:avLst/>
          </a:prstGeom>
        </p:spPr>
        <p:txBody>
          <a:bodyPr vert="horz" wrap="square" lIns="0" tIns="12065" rIns="0" bIns="0" rtlCol="0">
            <a:spAutoFit/>
          </a:bodyPr>
          <a:lstStyle/>
          <a:p>
            <a:r>
              <a:rPr lang="en-US" sz="1000" dirty="0">
                <a:solidFill>
                  <a:schemeClr val="bg1"/>
                </a:solidFill>
                <a:effectLst/>
              </a:rPr>
              <a:t>Brownson, R. C., Colditz, G. A., Proctor, E. K.,  and Chambers, D. F. (Eds.). (2023). </a:t>
            </a:r>
            <a:r>
              <a:rPr lang="en-US" sz="1000" i="1" dirty="0">
                <a:solidFill>
                  <a:schemeClr val="bg1"/>
                </a:solidFill>
                <a:effectLst/>
              </a:rPr>
              <a:t>Dissemination and Implementation Research in Health: Translating Science to Practice</a:t>
            </a:r>
            <a:r>
              <a:rPr lang="en-US" sz="1000" dirty="0">
                <a:solidFill>
                  <a:schemeClr val="bg1"/>
                </a:solidFill>
                <a:effectLst/>
              </a:rPr>
              <a:t> (Third Edition,). Oxford University Press.</a:t>
            </a:r>
          </a:p>
          <a:p>
            <a:endParaRPr lang="en-US" sz="1000" dirty="0">
              <a:solidFill>
                <a:schemeClr val="bg1"/>
              </a:solidFill>
              <a:effectLst/>
            </a:endParaRPr>
          </a:p>
        </p:txBody>
      </p:sp>
    </p:spTree>
    <p:extLst>
      <p:ext uri="{BB962C8B-B14F-4D97-AF65-F5344CB8AC3E}">
        <p14:creationId xmlns:p14="http://schemas.microsoft.com/office/powerpoint/2010/main" val="40364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Why do we need dissemination strategies?</a:t>
            </a:r>
          </a:p>
        </p:txBody>
      </p:sp>
      <p:sp>
        <p:nvSpPr>
          <p:cNvPr id="5" name="object 5"/>
          <p:cNvSpPr txBox="1">
            <a:spLocks noGrp="1"/>
          </p:cNvSpPr>
          <p:nvPr>
            <p:ph type="body" idx="4294967295"/>
          </p:nvPr>
        </p:nvSpPr>
        <p:spPr>
          <a:xfrm>
            <a:off x="0" y="1585747"/>
            <a:ext cx="12192000" cy="1898597"/>
          </a:xfrm>
          <a:prstGeom prst="rect">
            <a:avLst/>
          </a:prstGeom>
          <a:solidFill>
            <a:schemeClr val="tx1"/>
          </a:solidFill>
        </p:spPr>
        <p:txBody>
          <a:bodyPr vert="horz" wrap="square" lIns="0" tIns="13335" rIns="0" bIns="0" rtlCol="0" anchor="b">
            <a:spAutoFit/>
          </a:bodyPr>
          <a:lstStyle/>
          <a:p>
            <a:pPr marL="0" marR="5080" indent="0" algn="ctr">
              <a:lnSpc>
                <a:spcPct val="100000"/>
              </a:lnSpc>
              <a:spcBef>
                <a:spcPts val="105"/>
              </a:spcBef>
              <a:buNone/>
            </a:pPr>
            <a:endParaRPr lang="en-US" sz="2500" dirty="0">
              <a:solidFill>
                <a:schemeClr val="bg1"/>
              </a:solidFill>
            </a:endParaRPr>
          </a:p>
          <a:p>
            <a:pPr marL="0" marR="5080" indent="0" algn="ctr">
              <a:lnSpc>
                <a:spcPct val="100000"/>
              </a:lnSpc>
              <a:spcBef>
                <a:spcPts val="105"/>
              </a:spcBef>
              <a:buNone/>
            </a:pPr>
            <a:r>
              <a:rPr lang="en-US" sz="2500" dirty="0">
                <a:solidFill>
                  <a:schemeClr val="bg1"/>
                </a:solidFill>
              </a:rPr>
              <a:t>It takes 17 years to turn 14% of original research findings into care that is delivered to patient populations</a:t>
            </a:r>
          </a:p>
          <a:p>
            <a:pPr marL="0" marR="5080" indent="0" algn="ctr">
              <a:lnSpc>
                <a:spcPct val="100000"/>
              </a:lnSpc>
              <a:spcBef>
                <a:spcPts val="105"/>
              </a:spcBef>
              <a:buNone/>
            </a:pPr>
            <a:endParaRPr lang="en-US" sz="2500" dirty="0">
              <a:solidFill>
                <a:schemeClr val="bg1"/>
              </a:solidFill>
            </a:endParaRPr>
          </a:p>
          <a:p>
            <a:pPr marL="0" marR="5080" indent="0" algn="ctr">
              <a:lnSpc>
                <a:spcPct val="100000"/>
              </a:lnSpc>
              <a:spcBef>
                <a:spcPts val="105"/>
              </a:spcBef>
              <a:buNone/>
            </a:pPr>
            <a:endParaRPr sz="2000" dirty="0">
              <a:solidFill>
                <a:schemeClr val="bg1"/>
              </a:solidFill>
            </a:endParaRPr>
          </a:p>
        </p:txBody>
      </p:sp>
      <p:sp>
        <p:nvSpPr>
          <p:cNvPr id="7" name="object 3"/>
          <p:cNvSpPr txBox="1"/>
          <p:nvPr/>
        </p:nvSpPr>
        <p:spPr>
          <a:xfrm>
            <a:off x="280250" y="5718113"/>
            <a:ext cx="9406009" cy="781624"/>
          </a:xfrm>
          <a:prstGeom prst="rect">
            <a:avLst/>
          </a:prstGeom>
        </p:spPr>
        <p:txBody>
          <a:bodyPr vert="horz" wrap="square" lIns="0" tIns="12065" rIns="0" bIns="0" rtlCol="0">
            <a:spAutoFit/>
          </a:bodyPr>
          <a:lstStyle/>
          <a:p>
            <a:r>
              <a:rPr lang="en-US" sz="1000" dirty="0" err="1">
                <a:solidFill>
                  <a:schemeClr val="bg1"/>
                </a:solidFill>
              </a:rPr>
              <a:t>Balas</a:t>
            </a:r>
            <a:r>
              <a:rPr lang="en-US" sz="1000" dirty="0">
                <a:solidFill>
                  <a:schemeClr val="bg1"/>
                </a:solidFill>
              </a:rPr>
              <a:t>, E. A., &amp; Boren, S. A. (2000). Managing Clinical Knowledge for Health Care Improvement. </a:t>
            </a:r>
            <a:r>
              <a:rPr lang="en-US" sz="1000" i="1" dirty="0">
                <a:solidFill>
                  <a:schemeClr val="bg1"/>
                </a:solidFill>
              </a:rPr>
              <a:t>Yearbook of Medical Informatics</a:t>
            </a:r>
            <a:r>
              <a:rPr lang="en-US" sz="1000" dirty="0">
                <a:solidFill>
                  <a:schemeClr val="bg1"/>
                </a:solidFill>
              </a:rPr>
              <a:t>, </a:t>
            </a:r>
            <a:r>
              <a:rPr lang="en-US" sz="1000" i="1" dirty="0">
                <a:solidFill>
                  <a:schemeClr val="bg1"/>
                </a:solidFill>
              </a:rPr>
              <a:t>1</a:t>
            </a:r>
            <a:r>
              <a:rPr lang="en-US" sz="1000" dirty="0">
                <a:solidFill>
                  <a:schemeClr val="bg1"/>
                </a:solidFill>
              </a:rPr>
              <a:t>, 65–70.</a:t>
            </a:r>
          </a:p>
          <a:p>
            <a:endParaRPr lang="en-US" sz="1000" dirty="0">
              <a:solidFill>
                <a:schemeClr val="bg1"/>
              </a:solidFill>
              <a:effectLst/>
            </a:endParaRPr>
          </a:p>
          <a:p>
            <a:r>
              <a:rPr lang="en-US" sz="1000" dirty="0">
                <a:solidFill>
                  <a:schemeClr val="bg1"/>
                </a:solidFill>
              </a:rPr>
              <a:t>Khan, S., Chambers, D., &amp; </a:t>
            </a:r>
            <a:r>
              <a:rPr lang="en-US" sz="1000" dirty="0" err="1">
                <a:solidFill>
                  <a:schemeClr val="bg1"/>
                </a:solidFill>
              </a:rPr>
              <a:t>Neta</a:t>
            </a:r>
            <a:r>
              <a:rPr lang="en-US" sz="1000" dirty="0">
                <a:solidFill>
                  <a:schemeClr val="bg1"/>
                </a:solidFill>
              </a:rPr>
              <a:t>, G. (2021). Revisiting time to translation: Implementation of evidence-based practices (EBPs) in cancer control. </a:t>
            </a:r>
            <a:r>
              <a:rPr lang="en-US" sz="1000" i="1" dirty="0">
                <a:solidFill>
                  <a:schemeClr val="bg1"/>
                </a:solidFill>
              </a:rPr>
              <a:t>Cancer Causes &amp; Control: CCC</a:t>
            </a:r>
            <a:r>
              <a:rPr lang="en-US" sz="1000" dirty="0">
                <a:solidFill>
                  <a:schemeClr val="bg1"/>
                </a:solidFill>
              </a:rPr>
              <a:t>, </a:t>
            </a:r>
            <a:r>
              <a:rPr lang="en-US" sz="1000" i="1" dirty="0">
                <a:solidFill>
                  <a:schemeClr val="bg1"/>
                </a:solidFill>
              </a:rPr>
              <a:t>32</a:t>
            </a:r>
            <a:r>
              <a:rPr lang="en-US" sz="1000" dirty="0">
                <a:solidFill>
                  <a:schemeClr val="bg1"/>
                </a:solidFill>
              </a:rPr>
              <a:t>(3), 221–230. </a:t>
            </a:r>
            <a:r>
              <a:rPr lang="en-US" sz="1000" dirty="0">
                <a:solidFill>
                  <a:schemeClr val="bg1"/>
                </a:solidFill>
                <a:hlinkClick r:id="rId2"/>
              </a:rPr>
              <a:t>https://doi.org/10.1007/s10552-020-01376-z</a:t>
            </a:r>
            <a:endParaRPr lang="en-US" sz="1000" dirty="0">
              <a:solidFill>
                <a:schemeClr val="bg1"/>
              </a:solidFill>
            </a:endParaRPr>
          </a:p>
          <a:p>
            <a:endParaRPr lang="en-US" sz="1000" dirty="0">
              <a:solidFill>
                <a:schemeClr val="bg1"/>
              </a:solidFill>
              <a:effectLst/>
            </a:endParaRPr>
          </a:p>
        </p:txBody>
      </p:sp>
      <p:sp>
        <p:nvSpPr>
          <p:cNvPr id="8" name="object 5"/>
          <p:cNvSpPr txBox="1">
            <a:spLocks/>
          </p:cNvSpPr>
          <p:nvPr/>
        </p:nvSpPr>
        <p:spPr>
          <a:xfrm>
            <a:off x="0" y="3708853"/>
            <a:ext cx="12192000" cy="1898597"/>
          </a:xfrm>
          <a:prstGeom prst="rect">
            <a:avLst/>
          </a:prstGeom>
          <a:solidFill>
            <a:schemeClr val="tx1"/>
          </a:solidFill>
        </p:spPr>
        <p:txBody>
          <a:bodyPr vert="horz" wrap="square" lIns="0" tIns="13335" rIns="0" bIns="0" rtlCol="0" anchor="b">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5080" indent="0" algn="ctr">
              <a:lnSpc>
                <a:spcPct val="100000"/>
              </a:lnSpc>
              <a:spcBef>
                <a:spcPts val="105"/>
              </a:spcBef>
              <a:buFont typeface="Arial"/>
              <a:buNone/>
            </a:pPr>
            <a:endParaRPr lang="en-US" sz="2500" dirty="0">
              <a:solidFill>
                <a:schemeClr val="bg1"/>
              </a:solidFill>
            </a:endParaRPr>
          </a:p>
          <a:p>
            <a:pPr marL="0" marR="5080" indent="0" algn="ctr">
              <a:lnSpc>
                <a:spcPct val="100000"/>
              </a:lnSpc>
              <a:spcBef>
                <a:spcPts val="105"/>
              </a:spcBef>
              <a:buFont typeface="Arial"/>
              <a:buNone/>
            </a:pPr>
            <a:r>
              <a:rPr lang="en-US" sz="2500" dirty="0">
                <a:solidFill>
                  <a:schemeClr val="bg1"/>
                </a:solidFill>
              </a:rPr>
              <a:t>UPDATE: It takes 15 years to turn 50% of original research findings into care that is delivered to patient populations</a:t>
            </a:r>
          </a:p>
          <a:p>
            <a:pPr marL="0" marR="5080" indent="0" algn="ctr">
              <a:lnSpc>
                <a:spcPct val="100000"/>
              </a:lnSpc>
              <a:spcBef>
                <a:spcPts val="105"/>
              </a:spcBef>
              <a:buFont typeface="Arial"/>
              <a:buNone/>
            </a:pPr>
            <a:endParaRPr lang="en-US" sz="2500" dirty="0">
              <a:solidFill>
                <a:schemeClr val="bg1"/>
              </a:solidFill>
            </a:endParaRPr>
          </a:p>
          <a:p>
            <a:pPr marL="0" marR="5080" indent="0" algn="ctr">
              <a:lnSpc>
                <a:spcPct val="100000"/>
              </a:lnSpc>
              <a:spcBef>
                <a:spcPts val="105"/>
              </a:spcBef>
              <a:buFont typeface="Arial"/>
              <a:buNone/>
            </a:pPr>
            <a:endParaRPr lang="en-US" sz="2000" dirty="0">
              <a:solidFill>
                <a:schemeClr val="bg1"/>
              </a:solidFill>
            </a:endParaRPr>
          </a:p>
        </p:txBody>
      </p:sp>
    </p:spTree>
    <p:extLst>
      <p:ext uri="{BB962C8B-B14F-4D97-AF65-F5344CB8AC3E}">
        <p14:creationId xmlns:p14="http://schemas.microsoft.com/office/powerpoint/2010/main" val="370705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endParaRPr lang="en-US"/>
          </a:p>
        </p:txBody>
      </p:sp>
      <p:sp>
        <p:nvSpPr>
          <p:cNvPr id="5" name="object 5"/>
          <p:cNvSpPr txBox="1">
            <a:spLocks noGrp="1"/>
          </p:cNvSpPr>
          <p:nvPr>
            <p:ph type="body" idx="4294967295"/>
          </p:nvPr>
        </p:nvSpPr>
        <p:spPr>
          <a:xfrm>
            <a:off x="0" y="2304855"/>
            <a:ext cx="12192000" cy="1808829"/>
          </a:xfrm>
          <a:prstGeom prst="rect">
            <a:avLst/>
          </a:prstGeom>
          <a:solidFill>
            <a:schemeClr val="tx1"/>
          </a:solidFill>
        </p:spPr>
        <p:txBody>
          <a:bodyPr vert="horz" wrap="square" lIns="0" tIns="13335" rIns="0" bIns="0" rtlCol="0" anchor="b">
            <a:spAutoFit/>
          </a:bodyPr>
          <a:lstStyle/>
          <a:p>
            <a:pPr marL="0" marR="5080" indent="0" algn="ctr">
              <a:lnSpc>
                <a:spcPct val="100000"/>
              </a:lnSpc>
              <a:spcBef>
                <a:spcPts val="105"/>
              </a:spcBef>
              <a:buNone/>
            </a:pPr>
            <a:endParaRPr lang="en-US" sz="2500" dirty="0">
              <a:solidFill>
                <a:schemeClr val="bg1"/>
              </a:solidFill>
            </a:endParaRPr>
          </a:p>
          <a:p>
            <a:pPr marL="0" marR="5080" indent="0" algn="ctr">
              <a:lnSpc>
                <a:spcPct val="100000"/>
              </a:lnSpc>
              <a:spcBef>
                <a:spcPts val="105"/>
              </a:spcBef>
              <a:buNone/>
            </a:pPr>
            <a:r>
              <a:rPr lang="en-US" sz="3500" i="1" dirty="0">
                <a:solidFill>
                  <a:schemeClr val="bg1"/>
                </a:solidFill>
              </a:rPr>
              <a:t>Dissemination strategies are necessary but not sufficient to ensure widespread use of an intervention or recommendation</a:t>
            </a:r>
          </a:p>
          <a:p>
            <a:pPr marL="0" marR="5080" indent="0" algn="ctr">
              <a:lnSpc>
                <a:spcPct val="100000"/>
              </a:lnSpc>
              <a:spcBef>
                <a:spcPts val="105"/>
              </a:spcBef>
              <a:buNone/>
            </a:pPr>
            <a:endParaRPr sz="2000" dirty="0">
              <a:solidFill>
                <a:schemeClr val="bg1"/>
              </a:solidFill>
            </a:endParaRPr>
          </a:p>
        </p:txBody>
      </p:sp>
      <p:sp>
        <p:nvSpPr>
          <p:cNvPr id="7" name="object 3"/>
          <p:cNvSpPr txBox="1"/>
          <p:nvPr/>
        </p:nvSpPr>
        <p:spPr>
          <a:xfrm>
            <a:off x="546064" y="5994560"/>
            <a:ext cx="9406009" cy="319959"/>
          </a:xfrm>
          <a:prstGeom prst="rect">
            <a:avLst/>
          </a:prstGeom>
        </p:spPr>
        <p:txBody>
          <a:bodyPr vert="horz" wrap="square" lIns="0" tIns="12065" rIns="0" bIns="0" rtlCol="0">
            <a:spAutoFit/>
          </a:bodyPr>
          <a:lstStyle/>
          <a:p>
            <a:r>
              <a:rPr lang="en-US" sz="1000" dirty="0">
                <a:solidFill>
                  <a:schemeClr val="bg1"/>
                </a:solidFill>
                <a:effectLst/>
              </a:rPr>
              <a:t>Ashcraft, L. E., Quinn, D. A., &amp; Brownson, R. C. (2020). Strategies for effective dissemination of research to United States policymakers: A systematic review. </a:t>
            </a:r>
            <a:r>
              <a:rPr lang="en-US" sz="1000" i="1" dirty="0">
                <a:solidFill>
                  <a:schemeClr val="bg1"/>
                </a:solidFill>
                <a:effectLst/>
              </a:rPr>
              <a:t>Implementation Science</a:t>
            </a:r>
            <a:r>
              <a:rPr lang="en-US" sz="1000" dirty="0">
                <a:solidFill>
                  <a:schemeClr val="bg1"/>
                </a:solidFill>
                <a:effectLst/>
              </a:rPr>
              <a:t>, </a:t>
            </a:r>
            <a:r>
              <a:rPr lang="en-US" sz="1000" i="1" dirty="0">
                <a:solidFill>
                  <a:schemeClr val="bg1"/>
                </a:solidFill>
                <a:effectLst/>
              </a:rPr>
              <a:t>15</a:t>
            </a:r>
            <a:r>
              <a:rPr lang="en-US" sz="1000" dirty="0">
                <a:solidFill>
                  <a:schemeClr val="bg1"/>
                </a:solidFill>
                <a:effectLst/>
              </a:rPr>
              <a:t>(1), 89. </a:t>
            </a:r>
            <a:r>
              <a:rPr lang="en-US" sz="1000" dirty="0">
                <a:solidFill>
                  <a:schemeClr val="bg1"/>
                </a:solidFill>
                <a:effectLst/>
                <a:hlinkClick r:id="rId2">
                  <a:extLst>
                    <a:ext uri="{A12FA001-AC4F-418D-AE19-62706E023703}">
                      <ahyp:hlinkClr xmlns:ahyp="http://schemas.microsoft.com/office/drawing/2018/hyperlinkcolor" val="tx"/>
                    </a:ext>
                  </a:extLst>
                </a:hlinkClick>
              </a:rPr>
              <a:t>https://doi.org/10.1186/s13012-020-01046-3</a:t>
            </a:r>
            <a:endParaRPr lang="en-US" sz="1000" dirty="0">
              <a:solidFill>
                <a:schemeClr val="bg1"/>
              </a:solidFill>
              <a:effectLst/>
            </a:endParaRPr>
          </a:p>
        </p:txBody>
      </p:sp>
      <p:sp>
        <p:nvSpPr>
          <p:cNvPr id="4" name="Text Placeholder 3">
            <a:extLst>
              <a:ext uri="{FF2B5EF4-FFF2-40B4-BE49-F238E27FC236}">
                <a16:creationId xmlns:a16="http://schemas.microsoft.com/office/drawing/2014/main" id="{7311284A-3398-080A-22C3-C5C085B514BC}"/>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57874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b95a125-791c-4f0a-9f9e-99e363117506}" enabled="0" method="" siteId="{0b95a125-791c-4f0a-9f9e-99e363117506}" removed="1"/>
</clbl:labelList>
</file>

<file path=docProps/app.xml><?xml version="1.0" encoding="utf-8"?>
<Properties xmlns="http://schemas.openxmlformats.org/officeDocument/2006/extended-properties" xmlns:vt="http://schemas.openxmlformats.org/officeDocument/2006/docPropsVTypes">
  <TotalTime>31078</TotalTime>
  <Words>2502</Words>
  <Application>Microsoft Office PowerPoint</Application>
  <PresentationFormat>Widescreen</PresentationFormat>
  <Paragraphs>297</Paragraphs>
  <Slides>40</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40</vt:i4>
      </vt:variant>
    </vt:vector>
  </HeadingPairs>
  <TitlesOfParts>
    <vt:vector size="45" baseType="lpstr">
      <vt:lpstr>Arial</vt:lpstr>
      <vt:lpstr>Calibri</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Amesbury, Sarah</cp:lastModifiedBy>
  <cp:revision>284</cp:revision>
  <dcterms:created xsi:type="dcterms:W3CDTF">2019-11-18T17:11:12Z</dcterms:created>
  <dcterms:modified xsi:type="dcterms:W3CDTF">2024-05-28T14:49:03Z</dcterms:modified>
</cp:coreProperties>
</file>