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979" r:id="rId4"/>
    <p:sldId id="2981" r:id="rId5"/>
    <p:sldId id="2980" r:id="rId6"/>
    <p:sldId id="2982" r:id="rId7"/>
    <p:sldId id="276" r:id="rId8"/>
    <p:sldId id="2983" r:id="rId9"/>
    <p:sldId id="273" r:id="rId1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257"/>
            <p14:sldId id="2979"/>
            <p14:sldId id="2981"/>
            <p14:sldId id="2980"/>
            <p14:sldId id="2982"/>
            <p14:sldId id="276"/>
            <p14:sldId id="2983"/>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61" autoAdjust="0"/>
    <p:restoredTop sz="43296" autoAdjust="0"/>
  </p:normalViewPr>
  <p:slideViewPr>
    <p:cSldViewPr snapToGrid="0">
      <p:cViewPr varScale="1">
        <p:scale>
          <a:sx n="37" d="100"/>
          <a:sy n="37" d="100"/>
        </p:scale>
        <p:origin x="2196" y="42"/>
      </p:cViewPr>
      <p:guideLst/>
    </p:cSldViewPr>
  </p:slideViewPr>
  <p:notesTextViewPr>
    <p:cViewPr>
      <p:scale>
        <a:sx n="3" d="2"/>
        <a:sy n="3" d="2"/>
      </p:scale>
      <p:origin x="0" y="0"/>
    </p:cViewPr>
  </p:notesTextViewPr>
  <p:sorterViewPr>
    <p:cViewPr>
      <p:scale>
        <a:sx n="100" d="100"/>
        <a:sy n="100" d="100"/>
      </p:scale>
      <p:origin x="0" y="-27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E5310-16FB-4E4C-8950-5F4DD00E38E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B63EFC3-D033-46A4-A729-7B7EDCBF0798}">
      <dgm:prSet/>
      <dgm:spPr/>
      <dgm:t>
        <a:bodyPr/>
        <a:lstStyle/>
        <a:p>
          <a:r>
            <a:rPr lang="en-US" dirty="0"/>
            <a:t>Medicare payment reform, PTA supervision, telehealth, prior authorization, eliminating barriers to our services</a:t>
          </a:r>
        </a:p>
      </dgm:t>
    </dgm:pt>
    <dgm:pt modelId="{5E243378-A7CC-4640-98F3-2AE683EC340B}" type="parTrans" cxnId="{024115DC-A9A4-4E88-A89E-E39F4A5755C7}">
      <dgm:prSet/>
      <dgm:spPr/>
      <dgm:t>
        <a:bodyPr/>
        <a:lstStyle/>
        <a:p>
          <a:endParaRPr lang="en-US"/>
        </a:p>
      </dgm:t>
    </dgm:pt>
    <dgm:pt modelId="{FD5EE1C0-4996-42DC-BF4E-B07453CF1791}" type="sibTrans" cxnId="{024115DC-A9A4-4E88-A89E-E39F4A5755C7}">
      <dgm:prSet/>
      <dgm:spPr/>
      <dgm:t>
        <a:bodyPr/>
        <a:lstStyle/>
        <a:p>
          <a:endParaRPr lang="en-US"/>
        </a:p>
      </dgm:t>
    </dgm:pt>
    <dgm:pt modelId="{77997840-2B89-4456-A585-5D6E4218C406}">
      <dgm:prSet/>
      <dgm:spPr/>
      <dgm:t>
        <a:bodyPr/>
        <a:lstStyle/>
        <a:p>
          <a:r>
            <a:rPr lang="en-US" b="1" dirty="0"/>
            <a:t>PTPAC</a:t>
          </a:r>
          <a:r>
            <a:rPr lang="en-US" dirty="0"/>
            <a:t>, the political action committee of APTA, provides access to federal legislators and builds champions on Capitol Hill for physical therapy issues.</a:t>
          </a:r>
        </a:p>
      </dgm:t>
    </dgm:pt>
    <dgm:pt modelId="{80652BB8-A20A-44BA-90C8-2763516B68FD}" type="parTrans" cxnId="{C2DA361F-7AAF-4821-8624-8F069D605DCC}">
      <dgm:prSet/>
      <dgm:spPr/>
      <dgm:t>
        <a:bodyPr/>
        <a:lstStyle/>
        <a:p>
          <a:endParaRPr lang="en-US"/>
        </a:p>
      </dgm:t>
    </dgm:pt>
    <dgm:pt modelId="{1F9CC36E-B5B8-4CB2-859B-97DD5933CEB4}" type="sibTrans" cxnId="{C2DA361F-7AAF-4821-8624-8F069D605DCC}">
      <dgm:prSet/>
      <dgm:spPr/>
      <dgm:t>
        <a:bodyPr/>
        <a:lstStyle/>
        <a:p>
          <a:endParaRPr lang="en-US"/>
        </a:p>
      </dgm:t>
    </dgm:pt>
    <dgm:pt modelId="{0F2A641A-0FA0-41E1-986E-FA84FE7988FA}">
      <dgm:prSet/>
      <dgm:spPr/>
      <dgm:t>
        <a:bodyPr/>
        <a:lstStyle/>
        <a:p>
          <a:r>
            <a:rPr lang="en-US" b="1" dirty="0"/>
            <a:t>Please donate to PTPAC and help our efforts in Congress and on Election Day.</a:t>
          </a:r>
          <a:endParaRPr lang="en-US" dirty="0"/>
        </a:p>
      </dgm:t>
    </dgm:pt>
    <dgm:pt modelId="{4782D1CF-CD41-4552-AF87-47F244F32FEA}" type="parTrans" cxnId="{D71AFC44-883F-49B6-93CD-A3229566E58F}">
      <dgm:prSet/>
      <dgm:spPr/>
      <dgm:t>
        <a:bodyPr/>
        <a:lstStyle/>
        <a:p>
          <a:endParaRPr lang="en-US"/>
        </a:p>
      </dgm:t>
    </dgm:pt>
    <dgm:pt modelId="{7557ED63-939F-4B81-AAD3-9929A6117363}" type="sibTrans" cxnId="{D71AFC44-883F-49B6-93CD-A3229566E58F}">
      <dgm:prSet/>
      <dgm:spPr/>
      <dgm:t>
        <a:bodyPr/>
        <a:lstStyle/>
        <a:p>
          <a:endParaRPr lang="en-US"/>
        </a:p>
      </dgm:t>
    </dgm:pt>
    <dgm:pt modelId="{03FB03E9-C382-47C5-9305-E40FA8798359}" type="pres">
      <dgm:prSet presAssocID="{38FE5310-16FB-4E4C-8950-5F4DD00E38ED}" presName="vert0" presStyleCnt="0">
        <dgm:presLayoutVars>
          <dgm:dir/>
          <dgm:animOne val="branch"/>
          <dgm:animLvl val="lvl"/>
        </dgm:presLayoutVars>
      </dgm:prSet>
      <dgm:spPr/>
    </dgm:pt>
    <dgm:pt modelId="{6DE9AD3C-A9C8-459A-8099-483914A47D93}" type="pres">
      <dgm:prSet presAssocID="{8B63EFC3-D033-46A4-A729-7B7EDCBF0798}" presName="thickLine" presStyleLbl="alignNode1" presStyleIdx="0" presStyleCnt="3"/>
      <dgm:spPr/>
    </dgm:pt>
    <dgm:pt modelId="{5BB36CF4-1DF4-4028-A808-A0E867518332}" type="pres">
      <dgm:prSet presAssocID="{8B63EFC3-D033-46A4-A729-7B7EDCBF0798}" presName="horz1" presStyleCnt="0"/>
      <dgm:spPr/>
    </dgm:pt>
    <dgm:pt modelId="{8966DA1D-C861-41E7-8C57-DEF283B6918F}" type="pres">
      <dgm:prSet presAssocID="{8B63EFC3-D033-46A4-A729-7B7EDCBF0798}" presName="tx1" presStyleLbl="revTx" presStyleIdx="0" presStyleCnt="3" custScaleY="109453"/>
      <dgm:spPr/>
    </dgm:pt>
    <dgm:pt modelId="{78C79A0B-159A-4FE2-92D8-D3D2856DF3C5}" type="pres">
      <dgm:prSet presAssocID="{8B63EFC3-D033-46A4-A729-7B7EDCBF0798}" presName="vert1" presStyleCnt="0"/>
      <dgm:spPr/>
    </dgm:pt>
    <dgm:pt modelId="{72A92B5D-2563-4D8E-AE37-0C6669ACDF5E}" type="pres">
      <dgm:prSet presAssocID="{77997840-2B89-4456-A585-5D6E4218C406}" presName="thickLine" presStyleLbl="alignNode1" presStyleIdx="1" presStyleCnt="3"/>
      <dgm:spPr/>
    </dgm:pt>
    <dgm:pt modelId="{722BAAAA-07B5-4A64-8E7D-4C6080E9CB2F}" type="pres">
      <dgm:prSet presAssocID="{77997840-2B89-4456-A585-5D6E4218C406}" presName="horz1" presStyleCnt="0"/>
      <dgm:spPr/>
    </dgm:pt>
    <dgm:pt modelId="{43E8A55E-0141-473E-AD65-9BDD93765C84}" type="pres">
      <dgm:prSet presAssocID="{77997840-2B89-4456-A585-5D6E4218C406}" presName="tx1" presStyleLbl="revTx" presStyleIdx="1" presStyleCnt="3" custScaleY="130766"/>
      <dgm:spPr/>
    </dgm:pt>
    <dgm:pt modelId="{33BCA6B9-9FEA-43A6-8134-F34C3DDCF5EA}" type="pres">
      <dgm:prSet presAssocID="{77997840-2B89-4456-A585-5D6E4218C406}" presName="vert1" presStyleCnt="0"/>
      <dgm:spPr/>
    </dgm:pt>
    <dgm:pt modelId="{559AC286-23D6-4158-862E-E8FB93EF19B0}" type="pres">
      <dgm:prSet presAssocID="{0F2A641A-0FA0-41E1-986E-FA84FE7988FA}" presName="thickLine" presStyleLbl="alignNode1" presStyleIdx="2" presStyleCnt="3"/>
      <dgm:spPr/>
    </dgm:pt>
    <dgm:pt modelId="{BD56D1E5-EAF9-4CA9-92A7-2D9F7750BC07}" type="pres">
      <dgm:prSet presAssocID="{0F2A641A-0FA0-41E1-986E-FA84FE7988FA}" presName="horz1" presStyleCnt="0"/>
      <dgm:spPr/>
    </dgm:pt>
    <dgm:pt modelId="{8F1F4993-D89A-44F2-B0B6-99DCE9F8E1F7}" type="pres">
      <dgm:prSet presAssocID="{0F2A641A-0FA0-41E1-986E-FA84FE7988FA}" presName="tx1" presStyleLbl="revTx" presStyleIdx="2" presStyleCnt="3"/>
      <dgm:spPr/>
    </dgm:pt>
    <dgm:pt modelId="{3BF1DD7E-DD6D-411F-B544-EFAE7A25E8D0}" type="pres">
      <dgm:prSet presAssocID="{0F2A641A-0FA0-41E1-986E-FA84FE7988FA}" presName="vert1" presStyleCnt="0"/>
      <dgm:spPr/>
    </dgm:pt>
  </dgm:ptLst>
  <dgm:cxnLst>
    <dgm:cxn modelId="{C2DA361F-7AAF-4821-8624-8F069D605DCC}" srcId="{38FE5310-16FB-4E4C-8950-5F4DD00E38ED}" destId="{77997840-2B89-4456-A585-5D6E4218C406}" srcOrd="1" destOrd="0" parTransId="{80652BB8-A20A-44BA-90C8-2763516B68FD}" sibTransId="{1F9CC36E-B5B8-4CB2-859B-97DD5933CEB4}"/>
    <dgm:cxn modelId="{700E0E3B-EECD-410E-8D20-485949A4B366}" type="presOf" srcId="{38FE5310-16FB-4E4C-8950-5F4DD00E38ED}" destId="{03FB03E9-C382-47C5-9305-E40FA8798359}" srcOrd="0" destOrd="0" presId="urn:microsoft.com/office/officeart/2008/layout/LinedList"/>
    <dgm:cxn modelId="{D71AFC44-883F-49B6-93CD-A3229566E58F}" srcId="{38FE5310-16FB-4E4C-8950-5F4DD00E38ED}" destId="{0F2A641A-0FA0-41E1-986E-FA84FE7988FA}" srcOrd="2" destOrd="0" parTransId="{4782D1CF-CD41-4552-AF87-47F244F32FEA}" sibTransId="{7557ED63-939F-4B81-AAD3-9929A6117363}"/>
    <dgm:cxn modelId="{34F28157-7A46-47E2-BEEC-197D9EABF805}" type="presOf" srcId="{77997840-2B89-4456-A585-5D6E4218C406}" destId="{43E8A55E-0141-473E-AD65-9BDD93765C84}" srcOrd="0" destOrd="0" presId="urn:microsoft.com/office/officeart/2008/layout/LinedList"/>
    <dgm:cxn modelId="{7EEAA6D9-BD05-4442-98E3-FC360E840032}" type="presOf" srcId="{0F2A641A-0FA0-41E1-986E-FA84FE7988FA}" destId="{8F1F4993-D89A-44F2-B0B6-99DCE9F8E1F7}" srcOrd="0" destOrd="0" presId="urn:microsoft.com/office/officeart/2008/layout/LinedList"/>
    <dgm:cxn modelId="{024115DC-A9A4-4E88-A89E-E39F4A5755C7}" srcId="{38FE5310-16FB-4E4C-8950-5F4DD00E38ED}" destId="{8B63EFC3-D033-46A4-A729-7B7EDCBF0798}" srcOrd="0" destOrd="0" parTransId="{5E243378-A7CC-4640-98F3-2AE683EC340B}" sibTransId="{FD5EE1C0-4996-42DC-BF4E-B07453CF1791}"/>
    <dgm:cxn modelId="{FFC7F5DD-6AD3-493C-BC20-65D86C014987}" type="presOf" srcId="{8B63EFC3-D033-46A4-A729-7B7EDCBF0798}" destId="{8966DA1D-C861-41E7-8C57-DEF283B6918F}" srcOrd="0" destOrd="0" presId="urn:microsoft.com/office/officeart/2008/layout/LinedList"/>
    <dgm:cxn modelId="{9E89D108-95C3-4D83-A060-7AA2EFDC1F74}" type="presParOf" srcId="{03FB03E9-C382-47C5-9305-E40FA8798359}" destId="{6DE9AD3C-A9C8-459A-8099-483914A47D93}" srcOrd="0" destOrd="0" presId="urn:microsoft.com/office/officeart/2008/layout/LinedList"/>
    <dgm:cxn modelId="{F3AA27A2-2A5C-4BAE-85FD-9401F8D833EE}" type="presParOf" srcId="{03FB03E9-C382-47C5-9305-E40FA8798359}" destId="{5BB36CF4-1DF4-4028-A808-A0E867518332}" srcOrd="1" destOrd="0" presId="urn:microsoft.com/office/officeart/2008/layout/LinedList"/>
    <dgm:cxn modelId="{47EB2BBE-E5A8-4758-84E6-8D7E50CBF28A}" type="presParOf" srcId="{5BB36CF4-1DF4-4028-A808-A0E867518332}" destId="{8966DA1D-C861-41E7-8C57-DEF283B6918F}" srcOrd="0" destOrd="0" presId="urn:microsoft.com/office/officeart/2008/layout/LinedList"/>
    <dgm:cxn modelId="{C9535804-A756-47E7-B547-7B7D2EAE9F41}" type="presParOf" srcId="{5BB36CF4-1DF4-4028-A808-A0E867518332}" destId="{78C79A0B-159A-4FE2-92D8-D3D2856DF3C5}" srcOrd="1" destOrd="0" presId="urn:microsoft.com/office/officeart/2008/layout/LinedList"/>
    <dgm:cxn modelId="{7D5903C0-D501-424F-96F7-43B5074B0DB6}" type="presParOf" srcId="{03FB03E9-C382-47C5-9305-E40FA8798359}" destId="{72A92B5D-2563-4D8E-AE37-0C6669ACDF5E}" srcOrd="2" destOrd="0" presId="urn:microsoft.com/office/officeart/2008/layout/LinedList"/>
    <dgm:cxn modelId="{DDABBB81-D8C0-4B12-A106-2E8DD6CBEF54}" type="presParOf" srcId="{03FB03E9-C382-47C5-9305-E40FA8798359}" destId="{722BAAAA-07B5-4A64-8E7D-4C6080E9CB2F}" srcOrd="3" destOrd="0" presId="urn:microsoft.com/office/officeart/2008/layout/LinedList"/>
    <dgm:cxn modelId="{4872A66E-08E3-4213-8BBE-780A22F26D7F}" type="presParOf" srcId="{722BAAAA-07B5-4A64-8E7D-4C6080E9CB2F}" destId="{43E8A55E-0141-473E-AD65-9BDD93765C84}" srcOrd="0" destOrd="0" presId="urn:microsoft.com/office/officeart/2008/layout/LinedList"/>
    <dgm:cxn modelId="{1F59CC9C-6C98-4244-BAC3-129FB9C2569F}" type="presParOf" srcId="{722BAAAA-07B5-4A64-8E7D-4C6080E9CB2F}" destId="{33BCA6B9-9FEA-43A6-8134-F34C3DDCF5EA}" srcOrd="1" destOrd="0" presId="urn:microsoft.com/office/officeart/2008/layout/LinedList"/>
    <dgm:cxn modelId="{EFA295D9-EE7F-442F-89AB-03688F05E751}" type="presParOf" srcId="{03FB03E9-C382-47C5-9305-E40FA8798359}" destId="{559AC286-23D6-4158-862E-E8FB93EF19B0}" srcOrd="4" destOrd="0" presId="urn:microsoft.com/office/officeart/2008/layout/LinedList"/>
    <dgm:cxn modelId="{BA150745-BBA3-42EC-B6A5-891B4F224F76}" type="presParOf" srcId="{03FB03E9-C382-47C5-9305-E40FA8798359}" destId="{BD56D1E5-EAF9-4CA9-92A7-2D9F7750BC07}" srcOrd="5" destOrd="0" presId="urn:microsoft.com/office/officeart/2008/layout/LinedList"/>
    <dgm:cxn modelId="{BABB9238-2503-4132-A87A-1E0700B7152B}" type="presParOf" srcId="{BD56D1E5-EAF9-4CA9-92A7-2D9F7750BC07}" destId="{8F1F4993-D89A-44F2-B0B6-99DCE9F8E1F7}" srcOrd="0" destOrd="0" presId="urn:microsoft.com/office/officeart/2008/layout/LinedList"/>
    <dgm:cxn modelId="{C56FFBE9-3125-4C81-A3DB-132A44BDF890}" type="presParOf" srcId="{BD56D1E5-EAF9-4CA9-92A7-2D9F7750BC07}" destId="{3BF1DD7E-DD6D-411F-B544-EFAE7A25E8D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9AD3C-A9C8-459A-8099-483914A47D93}">
      <dsp:nvSpPr>
        <dsp:cNvPr id="0" name=""/>
        <dsp:cNvSpPr/>
      </dsp:nvSpPr>
      <dsp:spPr>
        <a:xfrm>
          <a:off x="0" y="3781"/>
          <a:ext cx="680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6DA1D-C861-41E7-8C57-DEF283B6918F}">
      <dsp:nvSpPr>
        <dsp:cNvPr id="0" name=""/>
        <dsp:cNvSpPr/>
      </dsp:nvSpPr>
      <dsp:spPr>
        <a:xfrm>
          <a:off x="0" y="3781"/>
          <a:ext cx="6793911" cy="1515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Medicare payment reform, PTA supervision, telehealth, prior authorization, eliminating barriers to our services</a:t>
          </a:r>
        </a:p>
      </dsp:txBody>
      <dsp:txXfrm>
        <a:off x="0" y="3781"/>
        <a:ext cx="6793911" cy="1515145"/>
      </dsp:txXfrm>
    </dsp:sp>
    <dsp:sp modelId="{72A92B5D-2563-4D8E-AE37-0C6669ACDF5E}">
      <dsp:nvSpPr>
        <dsp:cNvPr id="0" name=""/>
        <dsp:cNvSpPr/>
      </dsp:nvSpPr>
      <dsp:spPr>
        <a:xfrm>
          <a:off x="0" y="1518927"/>
          <a:ext cx="680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8A55E-0141-473E-AD65-9BDD93765C84}">
      <dsp:nvSpPr>
        <dsp:cNvPr id="0" name=""/>
        <dsp:cNvSpPr/>
      </dsp:nvSpPr>
      <dsp:spPr>
        <a:xfrm>
          <a:off x="0" y="1518927"/>
          <a:ext cx="6800552" cy="1810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PTPAC</a:t>
          </a:r>
          <a:r>
            <a:rPr lang="en-US" sz="2700" kern="1200" dirty="0"/>
            <a:t>, the political action committee of APTA, provides access to federal legislators and builds champions on Capitol Hill for physical therapy issues.</a:t>
          </a:r>
        </a:p>
      </dsp:txBody>
      <dsp:txXfrm>
        <a:off x="0" y="1518927"/>
        <a:ext cx="6800552" cy="1810179"/>
      </dsp:txXfrm>
    </dsp:sp>
    <dsp:sp modelId="{559AC286-23D6-4158-862E-E8FB93EF19B0}">
      <dsp:nvSpPr>
        <dsp:cNvPr id="0" name=""/>
        <dsp:cNvSpPr/>
      </dsp:nvSpPr>
      <dsp:spPr>
        <a:xfrm>
          <a:off x="0" y="3329107"/>
          <a:ext cx="680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F4993-D89A-44F2-B0B6-99DCE9F8E1F7}">
      <dsp:nvSpPr>
        <dsp:cNvPr id="0" name=""/>
        <dsp:cNvSpPr/>
      </dsp:nvSpPr>
      <dsp:spPr>
        <a:xfrm>
          <a:off x="0" y="3329107"/>
          <a:ext cx="6807200" cy="138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Please donate to PTPAC and help our efforts in Congress and on Election Day.</a:t>
          </a:r>
          <a:endParaRPr lang="en-US" sz="2700" kern="1200" dirty="0"/>
        </a:p>
      </dsp:txBody>
      <dsp:txXfrm>
        <a:off x="0" y="3329107"/>
        <a:ext cx="6807200" cy="13842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4:37:10.569"/>
    </inkml:context>
    <inkml:brush xml:id="br0">
      <inkml:brushProperty name="width" value="0.05" units="cm"/>
      <inkml:brushProperty name="height" value="0.05" units="cm"/>
    </inkml:brush>
  </inkml:definitions>
  <inkml:trace contextRef="#ctx0" brushRef="#br0">16 0 24575,'4'0'0,"-2"0"0,-11 1 0,6-1 0,-7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9514B57-AC10-4E66-B055-1E08A06E223B}" type="datetimeFigureOut">
              <a:rPr lang="en-US" smtClean="0"/>
              <a:t>8/13/2024</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is critical to advancing and protecting the physical therapy profession. APTA works with Congress on issues important to the profession. As a constituent, your voice is powerful with your elected officials. APTA members must raise their voices with Congress; your perspective in the physical therapy profession is important in raising awareness and support for these issues.</a:t>
            </a:r>
          </a:p>
          <a:p>
            <a:endParaRPr lang="en-US" dirty="0"/>
          </a:p>
          <a:p>
            <a:r>
              <a:rPr lang="en-US" sz="1200" dirty="0">
                <a:latin typeface="+mn-lt"/>
              </a:rPr>
              <a:t>PTPAC is the political action committee of APTA and is the sole fundraising organization that provides access to and influence on legislators to champion physical therapy legislative interests at the federal level. PTPAC relies on voluntary donations from APTA members, not member dues, to have our voice heard in Congress. By attending fundraisers both in Washington DC, and across the country, APTA staff and members have important facetime with legislators to discuss issues important to the profession. </a:t>
            </a:r>
          </a:p>
          <a:p>
            <a:endParaRPr lang="en-US" sz="1200" dirty="0">
              <a:latin typeface="+mn-lt"/>
            </a:endParaRPr>
          </a:p>
          <a:p>
            <a:r>
              <a:rPr lang="en-US" sz="1200" dirty="0">
                <a:latin typeface="+mn-lt"/>
              </a:rPr>
              <a:t>Our work has earned PTPAC recognition as one of the top 10 health professional association PACs and PTPAC has disbursed almost $1.1 million in direct contributions to federal candidates, leadership PACs, and national political party committees in the last election cycle. The impact to the physical therapy profession through the influence of PTPAC, is a direct result of those who support our advocacy efforts through a commitment to PTPAC. </a:t>
            </a:r>
            <a:endParaRPr lang="en-US" dirty="0"/>
          </a:p>
          <a:p>
            <a:endParaRPr lang="en-US" dirty="0"/>
          </a:p>
          <a:p>
            <a:r>
              <a:rPr lang="en-US" dirty="0"/>
              <a:t>What is a political action committee?</a:t>
            </a:r>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3452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political action committee is a separate fund connected to a company, association, or labor union. By federal law, this fund must be separate and can only be used for political donations. Because the fund is connected to the association, only members of the association may be solicited for donations. PACs are the most regulated and transparent form of campaign finance. APTA must follow and be in compliance with all campaign finance laws as political action committees are strictly regulated by the Federal Election Commission.</a:t>
            </a:r>
          </a:p>
          <a:p>
            <a:endParaRPr lang="en-US" dirty="0"/>
          </a:p>
          <a:p>
            <a:r>
              <a:rPr lang="en-US" dirty="0"/>
              <a:t>By federal law, APTA dues cannot go to PTPAC for campaign donations for those running for Congress. PTPAC must raise funds on our own. Every person and every dollar donation strengthens the impact we have on Capitol Hill for our profession and our patients.</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149806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donation to PTPAC is important and helps us further our influence on Capitol Hill. By campaign finance law, APTA members can give up to $5,000 a year to PTPAC. </a:t>
            </a:r>
          </a:p>
          <a:p>
            <a:endParaRPr lang="en-US" dirty="0"/>
          </a:p>
          <a:p>
            <a:r>
              <a:rPr lang="en-US" dirty="0"/>
              <a:t>PTPAC can give $5,000 to congressional candidates running in a primary. Primaries are elections where a political party selects a candidate for an upcoming general election. For a general election, like the one coming up in November, APTA can give up to $5,000 to candidates. </a:t>
            </a:r>
          </a:p>
          <a:p>
            <a:endParaRPr lang="en-US" dirty="0"/>
          </a:p>
          <a:p>
            <a:r>
              <a:rPr lang="en-US" dirty="0"/>
              <a:t>Why should you care about PTPAC as a student?</a:t>
            </a:r>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231220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PTPAC supports PT friendly members of Congress and candidates in their election campaigns. PTPAC is bipartisan and we must work with all political parties to advance legislation. The distribution of funds to the political parties is 50/50. As you donate to PTPAC and feel strongly about what party you want your funds to go toward, you may select your chosen party as you make your donation.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r>
              <a:rPr lang="en-US" dirty="0"/>
              <a:t>Nearly every health care association has a political action committee. If PTPAC did not exist, those other political action committees would be speaking on behalf of the physical therapy profession. Out of the 2,875 PACs registered with the FEC, 42% are association PACs. In order for our voice to be heard, the physical therapy profession must have a seat at the table. If you’re not at the table, you’re on the menu.</a:t>
            </a:r>
          </a:p>
          <a:p>
            <a:endParaRPr lang="en-US" dirty="0"/>
          </a:p>
          <a:p>
            <a:endParaRPr lang="en-US" dirty="0"/>
          </a:p>
          <a:p>
            <a:r>
              <a:rPr lang="en-US" dirty="0"/>
              <a:t>What does PTPAC do to further legislation?</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59404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PTPAC provides direct access to members of Congress. Through sending APTA lobbyists and advocates to fundraisers, PTPAC </a:t>
            </a:r>
            <a:r>
              <a:rPr lang="en-US" sz="1200" dirty="0">
                <a:latin typeface="+mn-lt"/>
              </a:rPr>
              <a:t>provides opportunities to talk directly to members of Congress at fundraisers about the issues of concern to the profession and builds relationships with members of Congress and their staff. </a:t>
            </a:r>
            <a:r>
              <a:rPr lang="en-US" dirty="0"/>
              <a:t>Without a robust PAC, we lose out on critical opportunities for influence.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see an opportunity to attend a fundraiser in your area, please reach out to ptpac@apta.org for funding consideration. You can find fundraiser opportunities by following the campaign social media handles for your members of Congress and for signing up for their campaign emails. Members of Congress have two different websites and social media handles for FEC legal reasons; one is for their official capacity as a sworn government official and the other is for their campaign.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PTPAC has an immense influence in a critical election year and that’s why this year’s Flash Action Strategy is focusing on it.</a:t>
            </a:r>
          </a:p>
          <a:p>
            <a:endParaRPr lang="en-US" dirty="0"/>
          </a:p>
          <a:p>
            <a:r>
              <a:rPr lang="en-US" dirty="0"/>
              <a:t>How can you participate in Flash Action Strategy?</a:t>
            </a:r>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95057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participate in Flash Action Strategy September 25-26 you can:</a:t>
            </a:r>
          </a:p>
          <a:p>
            <a:endParaRPr lang="en-US" dirty="0"/>
          </a:p>
          <a:p>
            <a:pPr marL="228600" indent="-228600">
              <a:buAutoNum type="arabicPeriod"/>
            </a:pPr>
            <a:r>
              <a:rPr lang="en-US" dirty="0"/>
              <a:t>Find a time before or after class to encourage everyone to post at the same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Donate whatever you can to PTPAC; if you donate $20, you are eligible to become a Student Star.</a:t>
            </a:r>
          </a:p>
          <a:p>
            <a:pPr marL="228600" indent="-228600">
              <a:buAutoNum type="arabicPeriod"/>
            </a:pPr>
            <a:r>
              <a:rPr lang="en-US" dirty="0"/>
              <a:t>Post one of the graphics from the Flash Action Strategy webpage and why you support PTPAC. Be sure to use #FAS2024 and #PTAdvocacy. Pre-made graphics will be available for your use.</a:t>
            </a:r>
          </a:p>
          <a:p>
            <a:pPr marL="228600" indent="-228600">
              <a:buAutoNum type="arabicPeriod"/>
            </a:pPr>
            <a:r>
              <a:rPr lang="en-US" dirty="0"/>
              <a:t>Follow @aptastudents @aptapics and @aptatweets for more information and to join in the conversation.</a:t>
            </a:r>
          </a:p>
          <a:p>
            <a:pPr marL="228600" indent="-228600">
              <a:buAutoNum type="arabicPeriod"/>
            </a:pPr>
            <a:endParaRPr lang="en-US" dirty="0"/>
          </a:p>
          <a:p>
            <a:pPr marL="0" indent="0">
              <a:buNone/>
            </a:pPr>
            <a:r>
              <a:rPr lang="en-US" dirty="0"/>
              <a:t>What other advocacy activities are available for students and your future career to raise your voice with legislators?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144395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APTA has programs and resources for student involvement throughout the year and throughout your career.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your program to participate in the Student Advocacy Challenge</a:t>
            </a:r>
          </a:p>
          <a:p>
            <a:pPr marL="171450" indent="-171450">
              <a:buFont typeface="Arial" panose="020B0604020202020204" pitchFamily="34" charset="0"/>
              <a:buChar char="•"/>
            </a:pPr>
            <a:r>
              <a:rPr lang="en-US" sz="1200" dirty="0">
                <a:latin typeface="+mn-lt"/>
              </a:rPr>
              <a:t>The Student Advocacy Challenge is a competition among PT and PTA programs to participate in advocacy activities for points. </a:t>
            </a:r>
          </a:p>
          <a:p>
            <a:pPr marL="171450" indent="-171450">
              <a:buFont typeface="Arial" panose="020B0604020202020204" pitchFamily="34" charset="0"/>
              <a:buChar char="•"/>
            </a:pPr>
            <a:r>
              <a:rPr lang="en-US" sz="1200" dirty="0">
                <a:latin typeface="+mn-lt"/>
              </a:rPr>
              <a:t>On the Student Advocacy Challenge webpage, there is a menu of activities that you can complete for points. You can submit your activities for credit through the APTA website or APTA Advocacy App. Participating in Flash Action Strategy is eligible for 10 points and there is no limit on the number of points. Posting on social media about Flash Action Strategy and donating to PTPAC counts as participation in Flash Action Strategy. If you donate $20, you can submit it for both participation in Flash Action Strategy and for a Student Star, giving your program even more points!</a:t>
            </a:r>
          </a:p>
          <a:p>
            <a:pPr marL="171450" indent="-171450">
              <a:buFont typeface="Arial" panose="020B0604020202020204" pitchFamily="34" charset="0"/>
              <a:buChar char="•"/>
            </a:pPr>
            <a:r>
              <a:rPr lang="en-US" sz="1200" dirty="0">
                <a:latin typeface="+mn-lt"/>
              </a:rPr>
              <a:t>The Challenge runs from January 2024-end of December 2024. The winning program will not only get bragging rights, but featured on APTA’s website and will receive a virtual </a:t>
            </a:r>
            <a:r>
              <a:rPr lang="en-US" sz="1200" dirty="0">
                <a:effectLst/>
                <a:latin typeface="+mn-lt"/>
                <a:ea typeface="Arial" panose="020B0604020202020204" pitchFamily="34" charset="0"/>
                <a:cs typeface="Times New Roman" panose="02020603050405020304" pitchFamily="18" charset="0"/>
              </a:rPr>
              <a:t>or in-person presentation by an APTA staff or Board member of the program’s choice.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Join APTA’s advocacy strength in numbers by signing up for the APTA Advocacy Network.</a:t>
            </a:r>
          </a:p>
          <a:p>
            <a:pPr marL="171450" indent="-171450">
              <a:buFont typeface="Arial" panose="020B0604020202020204" pitchFamily="34" charset="0"/>
              <a:buChar char="•"/>
            </a:pPr>
            <a:r>
              <a:rPr lang="en-US" sz="1200" dirty="0">
                <a:latin typeface="+mn-lt"/>
              </a:rPr>
              <a:t>Network members receive periodic action alerts, which asks for support on an issue by sending a letter to your members of Congress. </a:t>
            </a:r>
          </a:p>
          <a:p>
            <a:pPr marL="171450" indent="-171450">
              <a:buFont typeface="Arial" panose="020B0604020202020204" pitchFamily="34" charset="0"/>
              <a:buChar char="•"/>
            </a:pPr>
            <a:r>
              <a:rPr lang="en-US" sz="1200" dirty="0">
                <a:latin typeface="+mn-lt"/>
              </a:rPr>
              <a:t>By sending thousands of letters to Capitol Hill on a particular topic, this shows support and helps to educate and inform lawmakers. </a:t>
            </a:r>
          </a:p>
          <a:p>
            <a:pPr marL="171450" indent="-171450">
              <a:buFont typeface="Arial" panose="020B0604020202020204" pitchFamily="34" charset="0"/>
              <a:buChar char="•"/>
            </a:pPr>
            <a:r>
              <a:rPr lang="en-US" sz="1200" dirty="0">
                <a:latin typeface="+mn-lt"/>
              </a:rPr>
              <a:t>It takes minimal time to be a part of the APTA Advocacy Network but makes a huge impact; to send a letter to Congress takes about 3 minutes. APTA Advocacy Network members also receive Information Bulletins, which are breaking news updates, and a bi-monthly newsletter.</a:t>
            </a:r>
          </a:p>
          <a:p>
            <a:pPr marL="171450" indent="-171450">
              <a:buFont typeface="Arial" panose="020B0604020202020204" pitchFamily="34" charset="0"/>
              <a:buChar cha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Get active in advocacy now as a student and stay active throughout your career. Advocacy is a marathon, not a sprint.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You are a vital part of APTA’s advocacy program because you’re the constituent and you’re the expert! Your unique experience in the physical therapy profession is important and members of Congress want and need to hear from you. When we’re all advocating together, we can make a difference in the physical therapy profession and the patients we serve.</a:t>
            </a:r>
            <a:endParaRPr lang="en-US" altLang="en-US" sz="1200" dirty="0">
              <a:latin typeface="+mn-lt"/>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176271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203834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participation in APTA Flash Action Strategy. We look forward to seeing thousands of students raising their voice on social media September 25-26. You are the future of the physical therapy profession and your involvement in advocacy is critical to advance the profession. </a:t>
            </a:r>
          </a:p>
          <a:p>
            <a:endParaRPr lang="en-US" dirty="0"/>
          </a:p>
          <a:p>
            <a:r>
              <a:rPr lang="en-US" dirty="0"/>
              <a:t>For more advocacy resources, and to learn more about our advocacy programs, check out and share the below links:</a:t>
            </a:r>
          </a:p>
          <a:p>
            <a:endParaRPr lang="en-US" dirty="0"/>
          </a:p>
          <a:p>
            <a:r>
              <a:rPr lang="en-US" dirty="0"/>
              <a:t>Student Advocacy Challenge: https://www.apta.org/apta-and-you/online-forms/student-advocacy-challenge </a:t>
            </a:r>
          </a:p>
          <a:p>
            <a:endParaRPr lang="en-US" dirty="0"/>
          </a:p>
          <a:p>
            <a:r>
              <a:rPr lang="en-US" dirty="0"/>
              <a:t>APTA Advocacy Network: https://www.apta.org/advocacy/apta-advocacy-network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3389853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2021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branded 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rotWithShape="1">
          <a:blip r:embed="rId2"/>
          <a:srcRect t="33182"/>
          <a:stretch/>
        </p:blipFill>
        <p:spPr>
          <a:xfrm>
            <a:off x="0" y="2275608"/>
            <a:ext cx="12192000" cy="4582391"/>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2021 American Physical Therapy Association. All rights reserved.</a:t>
            </a:r>
          </a:p>
        </p:txBody>
      </p:sp>
      <p:sp>
        <p:nvSpPr>
          <p:cNvPr id="7" name="Text Placeholder 4">
            <a:extLst>
              <a:ext uri="{FF2B5EF4-FFF2-40B4-BE49-F238E27FC236}">
                <a16:creationId xmlns:a16="http://schemas.microsoft.com/office/drawing/2014/main" id="{E797E1AF-92E0-0548-9723-0D16A6C203E6}"/>
              </a:ext>
            </a:extLst>
          </p:cNvPr>
          <p:cNvSpPr>
            <a:spLocks noGrp="1"/>
          </p:cNvSpPr>
          <p:nvPr>
            <p:ph type="body" sz="quarter" idx="10" hasCustomPrompt="1"/>
          </p:nvPr>
        </p:nvSpPr>
        <p:spPr>
          <a:xfrm>
            <a:off x="8541327" y="457201"/>
            <a:ext cx="3117273" cy="1631372"/>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Request logo lockup from brand@apta.org</a:t>
            </a:r>
          </a:p>
        </p:txBody>
      </p:sp>
    </p:spTree>
    <p:extLst>
      <p:ext uri="{BB962C8B-B14F-4D97-AF65-F5344CB8AC3E}">
        <p14:creationId xmlns:p14="http://schemas.microsoft.com/office/powerpoint/2010/main" val="228840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a:stretch>
              <a:fillRect/>
            </a:stretch>
          </p:blipFill>
          <p:spPr>
            <a:xfrm>
              <a:off x="10622095" y="6480632"/>
              <a:ext cx="914733" cy="301229"/>
            </a:xfrm>
            <a:prstGeom prst="rect">
              <a:avLst/>
            </a:prstGeom>
          </p:spPr>
        </p:pic>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21757C7-7AC3-CE4E-9E80-A562BD2CE5E4}"/>
                  </a:ext>
                </a:extLst>
              </p14:cNvPr>
              <p14:cNvContentPartPr/>
              <p14:nvPr userDrawn="1"/>
            </p14:nvContentPartPr>
            <p14:xfrm>
              <a:off x="1562449" y="1770578"/>
              <a:ext cx="8280" cy="1080"/>
            </p14:xfrm>
          </p:contentPart>
        </mc:Choice>
        <mc:Fallback xmlns="">
          <p:pic>
            <p:nvPicPr>
              <p:cNvPr id="4" name="Ink 3">
                <a:extLst>
                  <a:ext uri="{FF2B5EF4-FFF2-40B4-BE49-F238E27FC236}">
                    <a16:creationId xmlns:a16="http://schemas.microsoft.com/office/drawing/2014/main" id="{E21757C7-7AC3-CE4E-9E80-A562BD2CE5E4}"/>
                  </a:ext>
                </a:extLst>
              </p:cNvPr>
              <p:cNvPicPr/>
              <p:nvPr/>
            </p:nvPicPr>
            <p:blipFill>
              <a:blip r:embed="rId4"/>
              <a:stretch>
                <a:fillRect/>
              </a:stretch>
            </p:blipFill>
            <p:spPr>
              <a:xfrm>
                <a:off x="1553449" y="1761578"/>
                <a:ext cx="25920" cy="18720"/>
              </a:xfrm>
              <a:prstGeom prst="rect">
                <a:avLst/>
              </a:prstGeom>
            </p:spPr>
          </p:pic>
        </mc:Fallback>
      </mc:AlternateContent>
    </p:spTree>
    <p:extLst>
      <p:ext uri="{BB962C8B-B14F-4D97-AF65-F5344CB8AC3E}">
        <p14:creationId xmlns:p14="http://schemas.microsoft.com/office/powerpoint/2010/main" val="121440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3" r:id="rId4"/>
    <p:sldLayoutId id="2147483651" r:id="rId5"/>
    <p:sldLayoutId id="2147483661" r:id="rId6"/>
    <p:sldLayoutId id="2147483652" r:id="rId7"/>
    <p:sldLayoutId id="2147483658" r:id="rId8"/>
    <p:sldLayoutId id="2147483659" r:id="rId9"/>
    <p:sldLayoutId id="2147483654" r:id="rId10"/>
    <p:sldLayoutId id="2147483662" r:id="rId11"/>
    <p:sldLayoutId id="2147483665" r:id="rId12"/>
    <p:sldLayoutId id="2147483660" r:id="rId13"/>
    <p:sldLayoutId id="2147483655"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ptpac@apta.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Why PTPAC is Important for the Physical Therapy Profession</a:t>
            </a:r>
          </a:p>
        </p:txBody>
      </p:sp>
      <p:sp>
        <p:nvSpPr>
          <p:cNvPr id="3" name="Subtitle 2">
            <a:extLst>
              <a:ext uri="{FF2B5EF4-FFF2-40B4-BE49-F238E27FC236}">
                <a16:creationId xmlns:a16="http://schemas.microsoft.com/office/drawing/2014/main" id="{184B19BA-0765-74F7-37E3-9880FFB56557}"/>
              </a:ext>
            </a:extLst>
          </p:cNvPr>
          <p:cNvSpPr>
            <a:spLocks noGrp="1"/>
          </p:cNvSpPr>
          <p:nvPr>
            <p:ph type="subTitle" idx="1"/>
          </p:nvPr>
        </p:nvSpPr>
        <p:spPr/>
        <p:txBody>
          <a:bodyPr/>
          <a:lstStyle/>
          <a:p>
            <a:r>
              <a:rPr lang="en-US" dirty="0"/>
              <a:t>APTA Flash Action Strategy 2024</a:t>
            </a:r>
          </a:p>
        </p:txBody>
      </p:sp>
    </p:spTree>
    <p:extLst>
      <p:ext uri="{BB962C8B-B14F-4D97-AF65-F5344CB8AC3E}">
        <p14:creationId xmlns:p14="http://schemas.microsoft.com/office/powerpoint/2010/main" val="1198139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p:txBody>
          <a:bodyPr/>
          <a:lstStyle/>
          <a:p>
            <a:r>
              <a:rPr lang="en-US" dirty="0"/>
              <a:t>What is a Federal Political Action Committee?</a:t>
            </a:r>
          </a:p>
        </p:txBody>
      </p:sp>
      <p:sp>
        <p:nvSpPr>
          <p:cNvPr id="3" name="Content Placeholder 2">
            <a:extLst>
              <a:ext uri="{FF2B5EF4-FFF2-40B4-BE49-F238E27FC236}">
                <a16:creationId xmlns:a16="http://schemas.microsoft.com/office/drawing/2014/main" id="{FBCC8083-AD68-4443-9E71-DD29B07F7EC8}"/>
              </a:ext>
            </a:extLst>
          </p:cNvPr>
          <p:cNvSpPr>
            <a:spLocks noGrp="1"/>
          </p:cNvSpPr>
          <p:nvPr>
            <p:ph idx="1"/>
          </p:nvPr>
        </p:nvSpPr>
        <p:spPr>
          <a:xfrm>
            <a:off x="640080" y="1142999"/>
            <a:ext cx="4032128" cy="5032513"/>
          </a:xfrm>
        </p:spPr>
        <p:txBody>
          <a:bodyPr>
            <a:normAutofit/>
          </a:bodyPr>
          <a:lstStyle/>
          <a:p>
            <a:r>
              <a:rPr lang="en-US" dirty="0"/>
              <a:t>Separate fund connected to a company, association, or labor union</a:t>
            </a:r>
          </a:p>
          <a:p>
            <a:r>
              <a:rPr lang="en-US" dirty="0"/>
              <a:t>PTPAC can only solicit donations from members of APTA</a:t>
            </a:r>
          </a:p>
          <a:p>
            <a:r>
              <a:rPr lang="en-US" dirty="0"/>
              <a:t>PTPAC cannot use APTA dues; it is illegal</a:t>
            </a:r>
          </a:p>
          <a:p>
            <a:endParaRPr lang="en-US" dirty="0"/>
          </a:p>
          <a:p>
            <a:pPr lvl="1"/>
            <a:endParaRPr lang="en-US" dirty="0"/>
          </a:p>
          <a:p>
            <a:pPr lvl="1"/>
            <a:endParaRPr lang="en-US" dirty="0"/>
          </a:p>
        </p:txBody>
      </p:sp>
      <p:pic>
        <p:nvPicPr>
          <p:cNvPr id="11" name="Picture 10" descr="A group of people holding signs&#10;&#10;Description automatically generated">
            <a:extLst>
              <a:ext uri="{FF2B5EF4-FFF2-40B4-BE49-F238E27FC236}">
                <a16:creationId xmlns:a16="http://schemas.microsoft.com/office/drawing/2014/main" id="{8C571E51-7529-AB88-A75C-2D7B144E106C}"/>
              </a:ext>
            </a:extLst>
          </p:cNvPr>
          <p:cNvPicPr>
            <a:picLocks noChangeAspect="1"/>
          </p:cNvPicPr>
          <p:nvPr/>
        </p:nvPicPr>
        <p:blipFill>
          <a:blip r:embed="rId3"/>
          <a:stretch>
            <a:fillRect/>
          </a:stretch>
        </p:blipFill>
        <p:spPr>
          <a:xfrm>
            <a:off x="4972596" y="1142999"/>
            <a:ext cx="6742162" cy="4495206"/>
          </a:xfrm>
          <a:prstGeom prst="rect">
            <a:avLst/>
          </a:prstGeom>
          <a:ln>
            <a:solidFill>
              <a:schemeClr val="accent1"/>
            </a:solidFill>
          </a:ln>
        </p:spPr>
      </p:pic>
    </p:spTree>
    <p:extLst>
      <p:ext uri="{BB962C8B-B14F-4D97-AF65-F5344CB8AC3E}">
        <p14:creationId xmlns:p14="http://schemas.microsoft.com/office/powerpoint/2010/main" val="1062723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p:txBody>
          <a:bodyPr/>
          <a:lstStyle/>
          <a:p>
            <a:r>
              <a:rPr lang="en-US" dirty="0"/>
              <a:t>What is a Federal Political Action Committee?</a:t>
            </a:r>
          </a:p>
        </p:txBody>
      </p:sp>
      <p:sp>
        <p:nvSpPr>
          <p:cNvPr id="3" name="Content Placeholder 2">
            <a:extLst>
              <a:ext uri="{FF2B5EF4-FFF2-40B4-BE49-F238E27FC236}">
                <a16:creationId xmlns:a16="http://schemas.microsoft.com/office/drawing/2014/main" id="{FBCC8083-AD68-4443-9E71-DD29B07F7EC8}"/>
              </a:ext>
            </a:extLst>
          </p:cNvPr>
          <p:cNvSpPr>
            <a:spLocks noGrp="1"/>
          </p:cNvSpPr>
          <p:nvPr>
            <p:ph idx="1"/>
          </p:nvPr>
        </p:nvSpPr>
        <p:spPr>
          <a:xfrm>
            <a:off x="6849810" y="1192923"/>
            <a:ext cx="5024864" cy="5032513"/>
          </a:xfrm>
        </p:spPr>
        <p:txBody>
          <a:bodyPr>
            <a:normAutofit/>
          </a:bodyPr>
          <a:lstStyle/>
          <a:p>
            <a:r>
              <a:rPr lang="en-US" dirty="0"/>
              <a:t>An APTA member can give up to $5,000 a year to PTPAC</a:t>
            </a:r>
          </a:p>
          <a:p>
            <a:r>
              <a:rPr lang="en-US" dirty="0"/>
              <a:t>PTPAC can give $5,000 to congressional candidates running in a primary and $5,000 to candidates running in the general election</a:t>
            </a:r>
          </a:p>
          <a:p>
            <a:r>
              <a:rPr lang="en-US" dirty="0"/>
              <a:t>PTPAC must follow campaign finance laws</a:t>
            </a:r>
          </a:p>
          <a:p>
            <a:endParaRPr lang="en-US" dirty="0"/>
          </a:p>
          <a:p>
            <a:pPr lvl="1"/>
            <a:endParaRPr lang="en-US" dirty="0"/>
          </a:p>
          <a:p>
            <a:pPr lvl="1"/>
            <a:endParaRPr lang="en-US" dirty="0"/>
          </a:p>
        </p:txBody>
      </p:sp>
      <p:pic>
        <p:nvPicPr>
          <p:cNvPr id="5" name="Picture 4" descr="A group of people holding up signs&#10;&#10;Description automatically generated">
            <a:extLst>
              <a:ext uri="{FF2B5EF4-FFF2-40B4-BE49-F238E27FC236}">
                <a16:creationId xmlns:a16="http://schemas.microsoft.com/office/drawing/2014/main" id="{76064EBB-D7F4-FFA0-82CF-7323692890BD}"/>
              </a:ext>
            </a:extLst>
          </p:cNvPr>
          <p:cNvPicPr>
            <a:picLocks noChangeAspect="1"/>
          </p:cNvPicPr>
          <p:nvPr/>
        </p:nvPicPr>
        <p:blipFill>
          <a:blip r:embed="rId3"/>
          <a:stretch>
            <a:fillRect/>
          </a:stretch>
        </p:blipFill>
        <p:spPr>
          <a:xfrm>
            <a:off x="537864" y="1402914"/>
            <a:ext cx="5924639" cy="4052171"/>
          </a:xfrm>
          <a:prstGeom prst="rect">
            <a:avLst/>
          </a:prstGeom>
          <a:ln>
            <a:solidFill>
              <a:schemeClr val="accent1"/>
            </a:solidFill>
          </a:ln>
        </p:spPr>
      </p:pic>
    </p:spTree>
    <p:extLst>
      <p:ext uri="{BB962C8B-B14F-4D97-AF65-F5344CB8AC3E}">
        <p14:creationId xmlns:p14="http://schemas.microsoft.com/office/powerpoint/2010/main" val="274976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8938-AF29-FE8D-96E9-29CDB75ADA92}"/>
              </a:ext>
            </a:extLst>
          </p:cNvPr>
          <p:cNvSpPr>
            <a:spLocks noGrp="1"/>
          </p:cNvSpPr>
          <p:nvPr>
            <p:ph type="title"/>
          </p:nvPr>
        </p:nvSpPr>
        <p:spPr/>
        <p:txBody>
          <a:bodyPr/>
          <a:lstStyle/>
          <a:p>
            <a:r>
              <a:rPr lang="en-US" dirty="0"/>
              <a:t>Why Should I Care About PTPAC?</a:t>
            </a:r>
          </a:p>
        </p:txBody>
      </p:sp>
      <p:sp>
        <p:nvSpPr>
          <p:cNvPr id="3" name="Content Placeholder 2">
            <a:extLst>
              <a:ext uri="{FF2B5EF4-FFF2-40B4-BE49-F238E27FC236}">
                <a16:creationId xmlns:a16="http://schemas.microsoft.com/office/drawing/2014/main" id="{EEDBE03F-E698-2058-F8C1-3F07E6AED136}"/>
              </a:ext>
            </a:extLst>
          </p:cNvPr>
          <p:cNvSpPr>
            <a:spLocks noGrp="1"/>
          </p:cNvSpPr>
          <p:nvPr>
            <p:ph idx="1"/>
          </p:nvPr>
        </p:nvSpPr>
        <p:spPr>
          <a:xfrm>
            <a:off x="640080" y="1463040"/>
            <a:ext cx="7075953" cy="4572000"/>
          </a:xfrm>
        </p:spPr>
        <p:txBody>
          <a:bodyPr/>
          <a:lstStyle/>
          <a:p>
            <a:r>
              <a:rPr lang="en-US" dirty="0"/>
              <a:t>PTPAC is bipartisan</a:t>
            </a:r>
          </a:p>
          <a:p>
            <a:pPr lvl="1"/>
            <a:r>
              <a:rPr lang="en-US" dirty="0"/>
              <a:t>PTPAC supports candidates that are supportive of physical therapy</a:t>
            </a:r>
          </a:p>
          <a:p>
            <a:r>
              <a:rPr lang="en-US" dirty="0"/>
              <a:t>Other health care provider associations have a PAC</a:t>
            </a:r>
          </a:p>
          <a:p>
            <a:pPr lvl="1"/>
            <a:r>
              <a:rPr lang="en-US" dirty="0"/>
              <a:t>Legislators must hear our voice representing the physical therapy profession instead of another health care provider</a:t>
            </a:r>
          </a:p>
          <a:p>
            <a:pPr marL="274320" lvl="1" indent="0">
              <a:buNone/>
            </a:pPr>
            <a:endParaRPr lang="en-US" dirty="0"/>
          </a:p>
        </p:txBody>
      </p:sp>
      <p:sp>
        <p:nvSpPr>
          <p:cNvPr id="4" name="Content Placeholder 2">
            <a:extLst>
              <a:ext uri="{FF2B5EF4-FFF2-40B4-BE49-F238E27FC236}">
                <a16:creationId xmlns:a16="http://schemas.microsoft.com/office/drawing/2014/main" id="{CD6AA40C-BEC0-ED09-8153-C111F30FDDDE}"/>
              </a:ext>
            </a:extLst>
          </p:cNvPr>
          <p:cNvSpPr txBox="1">
            <a:spLocks/>
          </p:cNvSpPr>
          <p:nvPr/>
        </p:nvSpPr>
        <p:spPr>
          <a:xfrm>
            <a:off x="7809645" y="1444251"/>
            <a:ext cx="3263363" cy="2257998"/>
          </a:xfrm>
          <a:prstGeom prst="rect">
            <a:avLst/>
          </a:prstGeom>
        </p:spPr>
        <p:txBody>
          <a:bodyPr vert="horz" lIns="0" tIns="0" rIns="0" bIns="0" rtlCol="0">
            <a:normAutofit lnSpcReduction="10000"/>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1" indent="0">
              <a:buNone/>
            </a:pPr>
            <a:r>
              <a:rPr lang="en-US" sz="3600" b="1" dirty="0"/>
              <a:t>If you’re not at the table, you’re on the menu!</a:t>
            </a:r>
          </a:p>
          <a:p>
            <a:pPr lvl="1"/>
            <a:endParaRPr lang="en-US" dirty="0"/>
          </a:p>
          <a:p>
            <a:pPr marL="274320" lvl="1" indent="0">
              <a:buFont typeface="Arial" panose="020B0604020202020204" pitchFamily="34" charset="0"/>
              <a:buNone/>
            </a:pPr>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1386582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p:txBody>
          <a:bodyPr/>
          <a:lstStyle/>
          <a:p>
            <a:r>
              <a:rPr lang="en-US" dirty="0"/>
              <a:t>Why Should I Care About PTPAC?</a:t>
            </a:r>
          </a:p>
        </p:txBody>
      </p:sp>
      <p:sp>
        <p:nvSpPr>
          <p:cNvPr id="3" name="Content Placeholder 2">
            <a:extLst>
              <a:ext uri="{FF2B5EF4-FFF2-40B4-BE49-F238E27FC236}">
                <a16:creationId xmlns:a16="http://schemas.microsoft.com/office/drawing/2014/main" id="{FBCC8083-AD68-4443-9E71-DD29B07F7EC8}"/>
              </a:ext>
            </a:extLst>
          </p:cNvPr>
          <p:cNvSpPr>
            <a:spLocks noGrp="1"/>
          </p:cNvSpPr>
          <p:nvPr>
            <p:ph idx="1"/>
          </p:nvPr>
        </p:nvSpPr>
        <p:spPr>
          <a:xfrm>
            <a:off x="790393" y="1130293"/>
            <a:ext cx="10457980" cy="5032513"/>
          </a:xfrm>
        </p:spPr>
        <p:txBody>
          <a:bodyPr>
            <a:normAutofit/>
          </a:bodyPr>
          <a:lstStyle/>
          <a:p>
            <a:r>
              <a:rPr lang="en-US" dirty="0"/>
              <a:t>PTPAC provides access </a:t>
            </a:r>
          </a:p>
          <a:p>
            <a:pPr lvl="1"/>
            <a:r>
              <a:rPr lang="en-US" dirty="0"/>
              <a:t>Gives APTA members and lobbyists at seat at the table at fundraisers in Washington, DC and at home.</a:t>
            </a:r>
          </a:p>
          <a:p>
            <a:pPr lvl="2"/>
            <a:r>
              <a:rPr lang="en-US" dirty="0"/>
              <a:t>Find an opportunity to attend a fundraiser? Contact </a:t>
            </a:r>
            <a:r>
              <a:rPr lang="en-US" dirty="0">
                <a:hlinkClick r:id="rId3"/>
              </a:rPr>
              <a:t>ptpac@apta.org</a:t>
            </a:r>
            <a:r>
              <a:rPr lang="en-US" dirty="0"/>
              <a:t> </a:t>
            </a:r>
          </a:p>
          <a:p>
            <a:pPr lvl="1"/>
            <a:r>
              <a:rPr lang="en-US" dirty="0"/>
              <a:t>Opportunity to talk to legislators about issues that concern the profession directly</a:t>
            </a:r>
          </a:p>
          <a:p>
            <a:pPr lvl="1"/>
            <a:r>
              <a:rPr lang="en-US" dirty="0"/>
              <a:t>Members of Congress have busy schedules and often a fundraiser is the only time to see them in person</a:t>
            </a:r>
          </a:p>
          <a:p>
            <a:pPr lvl="1"/>
            <a:r>
              <a:rPr lang="en-US" dirty="0"/>
              <a:t>Builds relationships with members of Congress and their staff</a:t>
            </a:r>
          </a:p>
          <a:p>
            <a:pPr lvl="1"/>
            <a:endParaRPr lang="en-US" dirty="0"/>
          </a:p>
          <a:p>
            <a:pPr marL="274320" lvl="1" indent="0">
              <a:buNone/>
            </a:pPr>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1733064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4649-A46D-F678-294F-FF4B81696905}"/>
              </a:ext>
            </a:extLst>
          </p:cNvPr>
          <p:cNvSpPr>
            <a:spLocks noGrp="1"/>
          </p:cNvSpPr>
          <p:nvPr>
            <p:ph type="title"/>
          </p:nvPr>
        </p:nvSpPr>
        <p:spPr/>
        <p:txBody>
          <a:bodyPr/>
          <a:lstStyle/>
          <a:p>
            <a:r>
              <a:rPr lang="en-US" dirty="0"/>
              <a:t>How to Participate in Flash Action Strategy</a:t>
            </a:r>
          </a:p>
        </p:txBody>
      </p:sp>
      <p:sp>
        <p:nvSpPr>
          <p:cNvPr id="3" name="Content Placeholder 2">
            <a:extLst>
              <a:ext uri="{FF2B5EF4-FFF2-40B4-BE49-F238E27FC236}">
                <a16:creationId xmlns:a16="http://schemas.microsoft.com/office/drawing/2014/main" id="{77EC7236-AF55-1472-59E1-0F84ECB07E01}"/>
              </a:ext>
            </a:extLst>
          </p:cNvPr>
          <p:cNvSpPr>
            <a:spLocks noGrp="1"/>
          </p:cNvSpPr>
          <p:nvPr>
            <p:ph idx="1"/>
          </p:nvPr>
        </p:nvSpPr>
        <p:spPr>
          <a:xfrm>
            <a:off x="640079" y="1463040"/>
            <a:ext cx="5077326" cy="4572000"/>
          </a:xfrm>
        </p:spPr>
        <p:txBody>
          <a:bodyPr/>
          <a:lstStyle/>
          <a:p>
            <a:r>
              <a:rPr lang="en-US" dirty="0"/>
              <a:t>Donate any amount to PTPAC</a:t>
            </a:r>
          </a:p>
          <a:p>
            <a:r>
              <a:rPr lang="en-US" dirty="0"/>
              <a:t>Donate $20 to PTPAC and become a Student Star</a:t>
            </a:r>
          </a:p>
          <a:p>
            <a:r>
              <a:rPr lang="en-US" dirty="0"/>
              <a:t>Post about PTPAC on social media</a:t>
            </a:r>
          </a:p>
          <a:p>
            <a:r>
              <a:rPr lang="en-US" dirty="0"/>
              <a:t>Raise awareness of PTPAC </a:t>
            </a:r>
          </a:p>
          <a:p>
            <a:r>
              <a:rPr lang="en-US" dirty="0"/>
              <a:t>Follow @aptastudents @aptapics and @aptatweets</a:t>
            </a:r>
          </a:p>
        </p:txBody>
      </p:sp>
      <p:pic>
        <p:nvPicPr>
          <p:cNvPr id="5" name="Picture 4" descr="A person holding a computer&#10;&#10;Description automatically generated">
            <a:extLst>
              <a:ext uri="{FF2B5EF4-FFF2-40B4-BE49-F238E27FC236}">
                <a16:creationId xmlns:a16="http://schemas.microsoft.com/office/drawing/2014/main" id="{E4A134E5-BABD-AC0C-5C9A-702C8CD09425}"/>
              </a:ext>
            </a:extLst>
          </p:cNvPr>
          <p:cNvPicPr>
            <a:picLocks noChangeAspect="1"/>
          </p:cNvPicPr>
          <p:nvPr/>
        </p:nvPicPr>
        <p:blipFill>
          <a:blip r:embed="rId3"/>
          <a:stretch>
            <a:fillRect/>
          </a:stretch>
        </p:blipFill>
        <p:spPr>
          <a:xfrm>
            <a:off x="6374189" y="1463040"/>
            <a:ext cx="5077326" cy="4014951"/>
          </a:xfrm>
          <a:prstGeom prst="rect">
            <a:avLst/>
          </a:prstGeom>
          <a:ln>
            <a:solidFill>
              <a:schemeClr val="accent1"/>
            </a:solidFill>
          </a:ln>
        </p:spPr>
      </p:pic>
    </p:spTree>
    <p:extLst>
      <p:ext uri="{BB962C8B-B14F-4D97-AF65-F5344CB8AC3E}">
        <p14:creationId xmlns:p14="http://schemas.microsoft.com/office/powerpoint/2010/main" val="156086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3DFFBA-B5AB-4364-BD2B-D4F25ED10DFB}"/>
              </a:ext>
            </a:extLst>
          </p:cNvPr>
          <p:cNvSpPr>
            <a:spLocks noGrp="1"/>
          </p:cNvSpPr>
          <p:nvPr>
            <p:ph type="title"/>
          </p:nvPr>
        </p:nvSpPr>
        <p:spPr/>
        <p:txBody>
          <a:bodyPr/>
          <a:lstStyle/>
          <a:p>
            <a:r>
              <a:rPr lang="en-US" dirty="0"/>
              <a:t>More Student Involvement and Beyond</a:t>
            </a:r>
          </a:p>
        </p:txBody>
      </p:sp>
      <p:sp>
        <p:nvSpPr>
          <p:cNvPr id="3" name="Content Placeholder 2">
            <a:extLst>
              <a:ext uri="{FF2B5EF4-FFF2-40B4-BE49-F238E27FC236}">
                <a16:creationId xmlns:a16="http://schemas.microsoft.com/office/drawing/2014/main" id="{7589B3B6-3C61-F2A5-1D5E-F9BB2E3F87B5}"/>
              </a:ext>
            </a:extLst>
          </p:cNvPr>
          <p:cNvSpPr>
            <a:spLocks noGrp="1"/>
          </p:cNvSpPr>
          <p:nvPr>
            <p:ph idx="1"/>
          </p:nvPr>
        </p:nvSpPr>
        <p:spPr/>
        <p:txBody>
          <a:bodyPr/>
          <a:lstStyle/>
          <a:p>
            <a:r>
              <a:rPr lang="en-US" dirty="0"/>
              <a:t>Student Advocacy Challenge</a:t>
            </a:r>
          </a:p>
          <a:p>
            <a:r>
              <a:rPr lang="en-US" dirty="0"/>
              <a:t>APTA Advocacy Network</a:t>
            </a:r>
          </a:p>
        </p:txBody>
      </p:sp>
      <p:pic>
        <p:nvPicPr>
          <p:cNvPr id="6" name="Picture 5" descr="A person and person wearing face masks&#10;&#10;Description automatically generated">
            <a:extLst>
              <a:ext uri="{FF2B5EF4-FFF2-40B4-BE49-F238E27FC236}">
                <a16:creationId xmlns:a16="http://schemas.microsoft.com/office/drawing/2014/main" id="{4D2C1F03-3DDB-1353-5CD3-59E86A57CEFD}"/>
              </a:ext>
            </a:extLst>
          </p:cNvPr>
          <p:cNvPicPr>
            <a:picLocks noChangeAspect="1"/>
          </p:cNvPicPr>
          <p:nvPr/>
        </p:nvPicPr>
        <p:blipFill>
          <a:blip r:embed="rId3"/>
          <a:stretch>
            <a:fillRect/>
          </a:stretch>
        </p:blipFill>
        <p:spPr>
          <a:xfrm>
            <a:off x="6096000" y="1463040"/>
            <a:ext cx="5371439" cy="3573854"/>
          </a:xfrm>
          <a:prstGeom prst="rect">
            <a:avLst/>
          </a:prstGeom>
          <a:ln>
            <a:solidFill>
              <a:schemeClr val="accent1"/>
            </a:solidFill>
          </a:ln>
        </p:spPr>
      </p:pic>
    </p:spTree>
    <p:extLst>
      <p:ext uri="{BB962C8B-B14F-4D97-AF65-F5344CB8AC3E}">
        <p14:creationId xmlns:p14="http://schemas.microsoft.com/office/powerpoint/2010/main" val="347860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B67E872-FD62-014D-AEFB-0D2FBF28957B}"/>
              </a:ext>
            </a:extLst>
          </p:cNvPr>
          <p:cNvSpPr>
            <a:spLocks noGrp="1"/>
          </p:cNvSpPr>
          <p:nvPr>
            <p:ph type="title"/>
          </p:nvPr>
        </p:nvSpPr>
        <p:spPr>
          <a:xfrm>
            <a:off x="640080" y="457200"/>
            <a:ext cx="10058400" cy="914400"/>
          </a:xfrm>
        </p:spPr>
        <p:txBody>
          <a:bodyPr/>
          <a:lstStyle/>
          <a:p>
            <a:r>
              <a:rPr lang="en-US" dirty="0"/>
              <a:t>Let Your Voice Be Heard in Congress - What’s at Stake for our Practices and Patients?</a:t>
            </a:r>
          </a:p>
        </p:txBody>
      </p:sp>
      <p:graphicFrame>
        <p:nvGraphicFramePr>
          <p:cNvPr id="15" name="Content Placeholder 2">
            <a:extLst>
              <a:ext uri="{FF2B5EF4-FFF2-40B4-BE49-F238E27FC236}">
                <a16:creationId xmlns:a16="http://schemas.microsoft.com/office/drawing/2014/main" id="{364B677E-E9F0-4DA7-222E-73E4D30205D7}"/>
              </a:ext>
            </a:extLst>
          </p:cNvPr>
          <p:cNvGraphicFramePr>
            <a:graphicFrameLocks noGrp="1"/>
          </p:cNvGraphicFramePr>
          <p:nvPr>
            <p:ph idx="1"/>
          </p:nvPr>
        </p:nvGraphicFramePr>
        <p:xfrm>
          <a:off x="640080" y="1531222"/>
          <a:ext cx="6807200" cy="4717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Qr code&#10;&#10;Description automatically generated">
            <a:extLst>
              <a:ext uri="{FF2B5EF4-FFF2-40B4-BE49-F238E27FC236}">
                <a16:creationId xmlns:a16="http://schemas.microsoft.com/office/drawing/2014/main" id="{37AD3B29-31F2-F114-EA3F-48E8B3CC721F}"/>
              </a:ext>
            </a:extLst>
          </p:cNvPr>
          <p:cNvPicPr>
            <a:picLocks noChangeAspect="1"/>
          </p:cNvPicPr>
          <p:nvPr/>
        </p:nvPicPr>
        <p:blipFill>
          <a:blip r:embed="rId8"/>
          <a:stretch>
            <a:fillRect/>
          </a:stretch>
        </p:blipFill>
        <p:spPr>
          <a:xfrm>
            <a:off x="7915275" y="971550"/>
            <a:ext cx="3409664" cy="3224070"/>
          </a:xfrm>
          <a:prstGeom prst="rect">
            <a:avLst/>
          </a:prstGeom>
        </p:spPr>
      </p:pic>
      <p:sp>
        <p:nvSpPr>
          <p:cNvPr id="2" name="TextBox 1">
            <a:extLst>
              <a:ext uri="{FF2B5EF4-FFF2-40B4-BE49-F238E27FC236}">
                <a16:creationId xmlns:a16="http://schemas.microsoft.com/office/drawing/2014/main" id="{370A3AF4-E087-22EA-9B71-81EDFD27C3DF}"/>
              </a:ext>
            </a:extLst>
          </p:cNvPr>
          <p:cNvSpPr txBox="1"/>
          <p:nvPr/>
        </p:nvSpPr>
        <p:spPr>
          <a:xfrm>
            <a:off x="8306142" y="3889811"/>
            <a:ext cx="4019550" cy="369332"/>
          </a:xfrm>
          <a:prstGeom prst="rect">
            <a:avLst/>
          </a:prstGeom>
          <a:noFill/>
        </p:spPr>
        <p:txBody>
          <a:bodyPr wrap="square" rtlCol="0">
            <a:spAutoFit/>
          </a:bodyPr>
          <a:lstStyle/>
          <a:p>
            <a:r>
              <a:rPr lang="en-US" dirty="0"/>
              <a:t>Personal Donations Only</a:t>
            </a:r>
          </a:p>
        </p:txBody>
      </p:sp>
      <p:pic>
        <p:nvPicPr>
          <p:cNvPr id="5" name="Picture 4" descr="A logo with text and blue and black text&#10;&#10;Description automatically generated with medium confidence">
            <a:extLst>
              <a:ext uri="{FF2B5EF4-FFF2-40B4-BE49-F238E27FC236}">
                <a16:creationId xmlns:a16="http://schemas.microsoft.com/office/drawing/2014/main" id="{80092AB8-45FC-D694-18A3-5A96F3EF378D}"/>
              </a:ext>
            </a:extLst>
          </p:cNvPr>
          <p:cNvPicPr>
            <a:picLocks noChangeAspect="1"/>
          </p:cNvPicPr>
          <p:nvPr/>
        </p:nvPicPr>
        <p:blipFill>
          <a:blip r:embed="rId9"/>
          <a:stretch>
            <a:fillRect/>
          </a:stretch>
        </p:blipFill>
        <p:spPr>
          <a:xfrm>
            <a:off x="8009681" y="4407103"/>
            <a:ext cx="3219386" cy="1575626"/>
          </a:xfrm>
          <a:prstGeom prst="rect">
            <a:avLst/>
          </a:prstGeom>
        </p:spPr>
      </p:pic>
    </p:spTree>
    <p:extLst>
      <p:ext uri="{BB962C8B-B14F-4D97-AF65-F5344CB8AC3E}">
        <p14:creationId xmlns:p14="http://schemas.microsoft.com/office/powerpoint/2010/main" val="3541479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 for Participating</a:t>
            </a:r>
          </a:p>
        </p:txBody>
      </p:sp>
      <p:sp>
        <p:nvSpPr>
          <p:cNvPr id="3" name="Title 5">
            <a:extLst>
              <a:ext uri="{FF2B5EF4-FFF2-40B4-BE49-F238E27FC236}">
                <a16:creationId xmlns:a16="http://schemas.microsoft.com/office/drawing/2014/main" id="{85527526-4DB3-4E5C-B5B5-580245B4838B}"/>
              </a:ext>
            </a:extLst>
          </p:cNvPr>
          <p:cNvSpPr txBox="1">
            <a:spLocks/>
          </p:cNvSpPr>
          <p:nvPr/>
        </p:nvSpPr>
        <p:spPr>
          <a:xfrm>
            <a:off x="762743" y="5029200"/>
            <a:ext cx="7547956" cy="18288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endParaRPr lang="en-US" sz="3600" dirty="0"/>
          </a:p>
        </p:txBody>
      </p:sp>
      <p:sp>
        <p:nvSpPr>
          <p:cNvPr id="4" name="Subtitle 8">
            <a:extLst>
              <a:ext uri="{FF2B5EF4-FFF2-40B4-BE49-F238E27FC236}">
                <a16:creationId xmlns:a16="http://schemas.microsoft.com/office/drawing/2014/main" id="{6003906D-C5EA-02A7-A72D-3DD081E2F672}"/>
              </a:ext>
            </a:extLst>
          </p:cNvPr>
          <p:cNvSpPr txBox="1">
            <a:spLocks/>
          </p:cNvSpPr>
          <p:nvPr/>
        </p:nvSpPr>
        <p:spPr>
          <a:xfrm>
            <a:off x="640080" y="5394961"/>
            <a:ext cx="9246870" cy="91440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advocacy@apta.org</a:t>
            </a:r>
          </a:p>
        </p:txBody>
      </p:sp>
    </p:spTree>
    <p:extLst>
      <p:ext uri="{BB962C8B-B14F-4D97-AF65-F5344CB8AC3E}">
        <p14:creationId xmlns:p14="http://schemas.microsoft.com/office/powerpoint/2010/main" val="1952400851"/>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 Widescreen Template_2021.potx" id="{D4872335-96DA-4F21-8A10-1188BA24A73F}" vid="{5B369E8C-DC46-4059-BEB5-73473CC4A0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APTA Widescreen Template_2021</Template>
  <TotalTime>3394</TotalTime>
  <Words>1818</Words>
  <Application>Microsoft Office PowerPoint</Application>
  <PresentationFormat>Widescreen</PresentationFormat>
  <Paragraphs>114</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APTA Template</vt:lpstr>
      <vt:lpstr>Why PTPAC is Important for the Physical Therapy Profession</vt:lpstr>
      <vt:lpstr>What is a Federal Political Action Committee?</vt:lpstr>
      <vt:lpstr>What is a Federal Political Action Committee?</vt:lpstr>
      <vt:lpstr>Why Should I Care About PTPAC?</vt:lpstr>
      <vt:lpstr>Why Should I Care About PTPAC?</vt:lpstr>
      <vt:lpstr>How to Participate in Flash Action Strategy</vt:lpstr>
      <vt:lpstr>More Student Involvement and Beyond</vt:lpstr>
      <vt:lpstr>Let Your Voice Be Heard in Congress - What’s at Stake for our Practices and Patients?</vt:lpstr>
      <vt:lpstr>Thank You for Participating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Affairs Liaison  Monthly Meeting</dc:title>
  <dc:creator>Keivel, Laura</dc:creator>
  <cp:lastModifiedBy>Keivel, Laura</cp:lastModifiedBy>
  <cp:revision>181</cp:revision>
  <cp:lastPrinted>2024-08-13T14:17:38Z</cp:lastPrinted>
  <dcterms:created xsi:type="dcterms:W3CDTF">2021-01-11T18:17:09Z</dcterms:created>
  <dcterms:modified xsi:type="dcterms:W3CDTF">2024-08-13T16:16:24Z</dcterms:modified>
</cp:coreProperties>
</file>